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8A40DAE-F535-460F-A91B-D6535B66DB61}" type="datetimeFigureOut">
              <a:rPr lang="en-GB" smtClean="0"/>
              <a:t>15/05/2020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5F5DF2-F992-4143-8A4B-D44FB8D9DBD7}" type="slidenum">
              <a:rPr lang="en-GB" smtClean="0"/>
              <a:t>‹#›</a:t>
            </a:fld>
            <a:endParaRPr lang="en-GB"/>
          </a:p>
        </p:txBody>
      </p:sp>
    </p:spTree>
    <p:extLst>
      <p:ext uri="{BB962C8B-B14F-4D97-AF65-F5344CB8AC3E}">
        <p14:creationId xmlns:p14="http://schemas.microsoft.com/office/powerpoint/2010/main" val="401550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8A40DAE-F535-460F-A91B-D6535B66DB61}" type="datetimeFigureOut">
              <a:rPr lang="en-GB" smtClean="0"/>
              <a:t>15/05/2020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5F5DF2-F992-4143-8A4B-D44FB8D9DBD7}" type="slidenum">
              <a:rPr lang="en-GB" smtClean="0"/>
              <a:t>‹#›</a:t>
            </a:fld>
            <a:endParaRPr lang="en-GB"/>
          </a:p>
        </p:txBody>
      </p:sp>
    </p:spTree>
    <p:extLst>
      <p:ext uri="{BB962C8B-B14F-4D97-AF65-F5344CB8AC3E}">
        <p14:creationId xmlns:p14="http://schemas.microsoft.com/office/powerpoint/2010/main" val="1345115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8A40DAE-F535-460F-A91B-D6535B66DB61}" type="datetimeFigureOut">
              <a:rPr lang="en-GB" smtClean="0"/>
              <a:t>15/05/2020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5F5DF2-F992-4143-8A4B-D44FB8D9DBD7}" type="slidenum">
              <a:rPr lang="en-GB" smtClean="0"/>
              <a:t>‹#›</a:t>
            </a:fld>
            <a:endParaRPr lang="en-GB"/>
          </a:p>
        </p:txBody>
      </p:sp>
    </p:spTree>
    <p:extLst>
      <p:ext uri="{BB962C8B-B14F-4D97-AF65-F5344CB8AC3E}">
        <p14:creationId xmlns:p14="http://schemas.microsoft.com/office/powerpoint/2010/main" val="48292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8A40DAE-F535-460F-A91B-D6535B66DB61}" type="datetimeFigureOut">
              <a:rPr lang="en-GB" smtClean="0"/>
              <a:t>15/05/2020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5F5DF2-F992-4143-8A4B-D44FB8D9DBD7}" type="slidenum">
              <a:rPr lang="en-GB" smtClean="0"/>
              <a:t>‹#›</a:t>
            </a:fld>
            <a:endParaRPr lang="en-GB"/>
          </a:p>
        </p:txBody>
      </p:sp>
    </p:spTree>
    <p:extLst>
      <p:ext uri="{BB962C8B-B14F-4D97-AF65-F5344CB8AC3E}">
        <p14:creationId xmlns:p14="http://schemas.microsoft.com/office/powerpoint/2010/main" val="1338879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40DAE-F535-460F-A91B-D6535B66DB61}" type="datetimeFigureOut">
              <a:rPr lang="en-GB" smtClean="0"/>
              <a:t>15/05/2020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5F5DF2-F992-4143-8A4B-D44FB8D9DBD7}" type="slidenum">
              <a:rPr lang="en-GB" smtClean="0"/>
              <a:t>‹#›</a:t>
            </a:fld>
            <a:endParaRPr lang="en-GB"/>
          </a:p>
        </p:txBody>
      </p:sp>
    </p:spTree>
    <p:extLst>
      <p:ext uri="{BB962C8B-B14F-4D97-AF65-F5344CB8AC3E}">
        <p14:creationId xmlns:p14="http://schemas.microsoft.com/office/powerpoint/2010/main" val="2511967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8A40DAE-F535-460F-A91B-D6535B66DB61}" type="datetimeFigureOut">
              <a:rPr lang="en-GB" smtClean="0"/>
              <a:t>15/05/2020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5F5DF2-F992-4143-8A4B-D44FB8D9DBD7}" type="slidenum">
              <a:rPr lang="en-GB" smtClean="0"/>
              <a:t>‹#›</a:t>
            </a:fld>
            <a:endParaRPr lang="en-GB"/>
          </a:p>
        </p:txBody>
      </p:sp>
    </p:spTree>
    <p:extLst>
      <p:ext uri="{BB962C8B-B14F-4D97-AF65-F5344CB8AC3E}">
        <p14:creationId xmlns:p14="http://schemas.microsoft.com/office/powerpoint/2010/main" val="2944713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8A40DAE-F535-460F-A91B-D6535B66DB61}" type="datetimeFigureOut">
              <a:rPr lang="en-GB" smtClean="0"/>
              <a:t>15/05/2020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5F5DF2-F992-4143-8A4B-D44FB8D9DBD7}" type="slidenum">
              <a:rPr lang="en-GB" smtClean="0"/>
              <a:t>‹#›</a:t>
            </a:fld>
            <a:endParaRPr lang="en-GB"/>
          </a:p>
        </p:txBody>
      </p:sp>
    </p:spTree>
    <p:extLst>
      <p:ext uri="{BB962C8B-B14F-4D97-AF65-F5344CB8AC3E}">
        <p14:creationId xmlns:p14="http://schemas.microsoft.com/office/powerpoint/2010/main" val="2205736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8A40DAE-F535-460F-A91B-D6535B66DB61}" type="datetimeFigureOut">
              <a:rPr lang="en-GB" smtClean="0"/>
              <a:t>15/05/2020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5F5DF2-F992-4143-8A4B-D44FB8D9DBD7}" type="slidenum">
              <a:rPr lang="en-GB" smtClean="0"/>
              <a:t>‹#›</a:t>
            </a:fld>
            <a:endParaRPr lang="en-GB"/>
          </a:p>
        </p:txBody>
      </p:sp>
    </p:spTree>
    <p:extLst>
      <p:ext uri="{BB962C8B-B14F-4D97-AF65-F5344CB8AC3E}">
        <p14:creationId xmlns:p14="http://schemas.microsoft.com/office/powerpoint/2010/main" val="2981270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40DAE-F535-460F-A91B-D6535B66DB61}" type="datetimeFigureOut">
              <a:rPr lang="en-GB" smtClean="0"/>
              <a:t>15/05/2020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5F5DF2-F992-4143-8A4B-D44FB8D9DBD7}" type="slidenum">
              <a:rPr lang="en-GB" smtClean="0"/>
              <a:t>‹#›</a:t>
            </a:fld>
            <a:endParaRPr lang="en-GB"/>
          </a:p>
        </p:txBody>
      </p:sp>
    </p:spTree>
    <p:extLst>
      <p:ext uri="{BB962C8B-B14F-4D97-AF65-F5344CB8AC3E}">
        <p14:creationId xmlns:p14="http://schemas.microsoft.com/office/powerpoint/2010/main" val="1445035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40DAE-F535-460F-A91B-D6535B66DB61}" type="datetimeFigureOut">
              <a:rPr lang="en-GB" smtClean="0"/>
              <a:t>15/05/2020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5F5DF2-F992-4143-8A4B-D44FB8D9DBD7}" type="slidenum">
              <a:rPr lang="en-GB" smtClean="0"/>
              <a:t>‹#›</a:t>
            </a:fld>
            <a:endParaRPr lang="en-GB"/>
          </a:p>
        </p:txBody>
      </p:sp>
    </p:spTree>
    <p:extLst>
      <p:ext uri="{BB962C8B-B14F-4D97-AF65-F5344CB8AC3E}">
        <p14:creationId xmlns:p14="http://schemas.microsoft.com/office/powerpoint/2010/main" val="2653045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40DAE-F535-460F-A91B-D6535B66DB61}" type="datetimeFigureOut">
              <a:rPr lang="en-GB" smtClean="0"/>
              <a:t>15/05/2020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5F5DF2-F992-4143-8A4B-D44FB8D9DBD7}" type="slidenum">
              <a:rPr lang="en-GB" smtClean="0"/>
              <a:t>‹#›</a:t>
            </a:fld>
            <a:endParaRPr lang="en-GB"/>
          </a:p>
        </p:txBody>
      </p:sp>
    </p:spTree>
    <p:extLst>
      <p:ext uri="{BB962C8B-B14F-4D97-AF65-F5344CB8AC3E}">
        <p14:creationId xmlns:p14="http://schemas.microsoft.com/office/powerpoint/2010/main" val="525982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40DAE-F535-460F-A91B-D6535B66DB61}" type="datetimeFigureOut">
              <a:rPr lang="en-GB" smtClean="0"/>
              <a:t>15/05/2020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5F5DF2-F992-4143-8A4B-D44FB8D9DBD7}" type="slidenum">
              <a:rPr lang="en-GB" smtClean="0"/>
              <a:t>‹#›</a:t>
            </a:fld>
            <a:endParaRPr lang="en-GB"/>
          </a:p>
        </p:txBody>
      </p:sp>
    </p:spTree>
    <p:extLst>
      <p:ext uri="{BB962C8B-B14F-4D97-AF65-F5344CB8AC3E}">
        <p14:creationId xmlns:p14="http://schemas.microsoft.com/office/powerpoint/2010/main" val="1456920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slide" Target="slide3.xml"/><Relationship Id="rId3" Type="http://schemas.openxmlformats.org/officeDocument/2006/relationships/slide" Target="slide9.xml"/><Relationship Id="rId7" Type="http://schemas.openxmlformats.org/officeDocument/2006/relationships/image" Target="../media/image7.png"/><Relationship Id="rId12"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slide" Target="slide12.xml"/><Relationship Id="rId5" Type="http://schemas.openxmlformats.org/officeDocument/2006/relationships/slide" Target="slide11.xml"/><Relationship Id="rId10" Type="http://schemas.openxmlformats.org/officeDocument/2006/relationships/image" Target="../media/image1.png"/><Relationship Id="rId4" Type="http://schemas.openxmlformats.org/officeDocument/2006/relationships/image" Target="../media/image5.png"/><Relationship Id="rId9"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10.png"/><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slide" Target="slide3.xml"/><Relationship Id="rId2" Type="http://schemas.openxmlformats.org/officeDocument/2006/relationships/slide" Target="slide13.xml"/><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3.jpeg"/><Relationship Id="rId5" Type="http://schemas.openxmlformats.org/officeDocument/2006/relationships/image" Target="../media/image6.png"/><Relationship Id="rId10" Type="http://schemas.openxmlformats.org/officeDocument/2006/relationships/slide" Target="slide14.xml"/><Relationship Id="rId4" Type="http://schemas.openxmlformats.org/officeDocument/2006/relationships/image" Target="../media/image5.png"/><Relationship Id="rId9"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10.png"/><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 Target="slide3.xml"/><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3.jpeg"/><Relationship Id="rId5" Type="http://schemas.openxmlformats.org/officeDocument/2006/relationships/image" Target="../media/image6.png"/><Relationship Id="rId10" Type="http://schemas.openxmlformats.org/officeDocument/2006/relationships/slide" Target="slide4.xml"/><Relationship Id="rId4" Type="http://schemas.openxmlformats.org/officeDocument/2006/relationships/image" Target="../media/image5.png"/><Relationship Id="rId9"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0.png"/><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 Target="slide5.xml"/><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3.jpeg"/><Relationship Id="rId5" Type="http://schemas.openxmlformats.org/officeDocument/2006/relationships/image" Target="../media/image6.png"/><Relationship Id="rId10" Type="http://schemas.openxmlformats.org/officeDocument/2006/relationships/slide" Target="slide6.xml"/><Relationship Id="rId4" Type="http://schemas.openxmlformats.org/officeDocument/2006/relationships/image" Target="../media/image5.png"/><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0.png"/><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slide" Target="slide3.xml"/><Relationship Id="rId2" Type="http://schemas.openxmlformats.org/officeDocument/2006/relationships/slide" Target="slide7.xml"/><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3.jpeg"/><Relationship Id="rId5" Type="http://schemas.openxmlformats.org/officeDocument/2006/relationships/image" Target="../media/image6.png"/><Relationship Id="rId10" Type="http://schemas.openxmlformats.org/officeDocument/2006/relationships/slide" Target="slide8.xml"/><Relationship Id="rId4" Type="http://schemas.openxmlformats.org/officeDocument/2006/relationships/image" Target="../media/image5.png"/><Relationship Id="rId9"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0.png"/><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slide" Target="slide3.xml"/><Relationship Id="rId2" Type="http://schemas.openxmlformats.org/officeDocument/2006/relationships/slide" Target="slide9.xml"/><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3.jpeg"/><Relationship Id="rId5" Type="http://schemas.openxmlformats.org/officeDocument/2006/relationships/image" Target="../media/image6.png"/><Relationship Id="rId10" Type="http://schemas.openxmlformats.org/officeDocument/2006/relationships/slide" Target="slide10.xml"/><Relationship Id="rId4" Type="http://schemas.openxmlformats.org/officeDocument/2006/relationships/image" Target="../media/image5.png"/><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10.png"/><Relationship Id="rId1" Type="http://schemas.openxmlformats.org/officeDocument/2006/relationships/slideLayout" Target="../slideLayouts/slideLayout3.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clrChange>
              <a:clrFrom>
                <a:srgbClr val="FFFFFF"/>
              </a:clrFrom>
              <a:clrTo>
                <a:srgbClr val="FFFFFF">
                  <a:alpha val="0"/>
                </a:srgbClr>
              </a:clrTo>
            </a:clrChange>
          </a:blip>
          <a:srcRect l="9622" t="2599" r="8474"/>
          <a:stretch/>
        </p:blipFill>
        <p:spPr>
          <a:xfrm>
            <a:off x="99788" y="248707"/>
            <a:ext cx="1440609" cy="2402250"/>
          </a:xfrm>
          <a:prstGeom prst="rect">
            <a:avLst/>
          </a:prstGeom>
        </p:spPr>
      </p:pic>
      <p:sp>
        <p:nvSpPr>
          <p:cNvPr id="3" name="TextBox 2"/>
          <p:cNvSpPr txBox="1"/>
          <p:nvPr/>
        </p:nvSpPr>
        <p:spPr>
          <a:xfrm>
            <a:off x="2089538" y="1187739"/>
            <a:ext cx="9726678" cy="5878532"/>
          </a:xfrm>
          <a:prstGeom prst="rect">
            <a:avLst/>
          </a:prstGeom>
          <a:noFill/>
        </p:spPr>
        <p:txBody>
          <a:bodyPr wrap="square" rtlCol="0">
            <a:spAutoFit/>
          </a:bodyPr>
          <a:lstStyle/>
          <a:p>
            <a:pPr marL="285750" indent="-285750">
              <a:buFont typeface="Courier New" panose="02070309020205020404" pitchFamily="49" charset="0"/>
              <a:buChar char="o"/>
            </a:pPr>
            <a:r>
              <a:rPr lang="el-GR" sz="2000" b="1" dirty="0"/>
              <a:t>Θυμήσου ξανά την ιστορία, βάζοντας  τις σχετικές εικόνες, που ακολουθούν, στη σωστή σειρά. Ακολούθησε τα βέλη στο καπέλο.</a:t>
            </a:r>
            <a:endParaRPr lang="en-GB" sz="2000" b="1" dirty="0"/>
          </a:p>
          <a:p>
            <a:endParaRPr lang="el-GR" sz="2000" b="1" dirty="0"/>
          </a:p>
          <a:p>
            <a:pPr marL="285750" indent="-285750">
              <a:buFont typeface="Courier New" panose="02070309020205020404" pitchFamily="49" charset="0"/>
              <a:buChar char="o"/>
            </a:pPr>
            <a:r>
              <a:rPr lang="el-GR" sz="2000" b="1" dirty="0"/>
              <a:t>Κάνε κλικ στην εικόνα που επιλέγεις ώστε αυτή να μπει στο καπέλο της αφήγησης. Επέλεξε πρώτα την εικόνα που νομίζεις ότι πρέπει να μπει πρώτη, μετά αυτή που νομίζεις ότι πρέπει να μπει δεύτερη κοκ.</a:t>
            </a:r>
          </a:p>
          <a:p>
            <a:pPr marL="285750" indent="-285750">
              <a:buFont typeface="Courier New" panose="02070309020205020404" pitchFamily="49" charset="0"/>
              <a:buChar char="o"/>
            </a:pPr>
            <a:endParaRPr lang="el-GR" sz="2000" b="1" dirty="0"/>
          </a:p>
          <a:p>
            <a:pPr marL="285750" indent="-285750">
              <a:buFont typeface="Courier New" panose="02070309020205020404" pitchFamily="49" charset="0"/>
              <a:buChar char="o"/>
            </a:pPr>
            <a:r>
              <a:rPr lang="el-GR" sz="2000" b="1" dirty="0"/>
              <a:t> Φτιάξε το δικό σου καπέλο της αφήγησης με χαρτί.</a:t>
            </a:r>
          </a:p>
          <a:p>
            <a:pPr marL="285750" indent="-285750">
              <a:buFont typeface="Courier New" panose="02070309020205020404" pitchFamily="49" charset="0"/>
              <a:buChar char="o"/>
            </a:pPr>
            <a:endParaRPr lang="el-GR" sz="2000" b="1" dirty="0"/>
          </a:p>
          <a:p>
            <a:pPr marL="285750" indent="-285750">
              <a:buFont typeface="Courier New" panose="02070309020205020404" pitchFamily="49" charset="0"/>
              <a:buChar char="o"/>
            </a:pPr>
            <a:r>
              <a:rPr lang="el-GR" sz="2000" b="1" dirty="0"/>
              <a:t>Ζωγράφισε τις εικόνες στη σειρά και αφηγήσου την ιστορία σε όποιον θέλεις!</a:t>
            </a:r>
          </a:p>
          <a:p>
            <a:pPr marL="285750" indent="-285750">
              <a:buFont typeface="Courier New" panose="02070309020205020404" pitchFamily="49" charset="0"/>
              <a:buChar char="o"/>
            </a:pPr>
            <a:endParaRPr lang="el-GR" sz="2000" b="1" dirty="0"/>
          </a:p>
          <a:p>
            <a:pPr marL="285750" indent="-285750">
              <a:buFont typeface="Courier New" panose="02070309020205020404" pitchFamily="49" charset="0"/>
              <a:buChar char="o"/>
            </a:pPr>
            <a:r>
              <a:rPr lang="el-GR" sz="2000" b="1" dirty="0"/>
              <a:t>Για να παίξεις</a:t>
            </a:r>
            <a:r>
              <a:rPr lang="el-GR" sz="2000" dirty="0"/>
              <a:t>:  Επιλέγεις την εντολή </a:t>
            </a:r>
            <a:r>
              <a:rPr lang="el-GR" sz="2000" dirty="0">
                <a:highlight>
                  <a:srgbClr val="FFFF00"/>
                </a:highlight>
              </a:rPr>
              <a:t>προβολή παρουσίασης (</a:t>
            </a:r>
            <a:r>
              <a:rPr lang="en-US" sz="2000" dirty="0">
                <a:highlight>
                  <a:srgbClr val="FFFF00"/>
                </a:highlight>
              </a:rPr>
              <a:t>slide show</a:t>
            </a:r>
            <a:r>
              <a:rPr lang="el-GR" sz="2000" dirty="0">
                <a:highlight>
                  <a:srgbClr val="FFFF00"/>
                </a:highlight>
              </a:rPr>
              <a:t>)</a:t>
            </a:r>
            <a:r>
              <a:rPr lang="el-GR" sz="2000" dirty="0"/>
              <a:t> και στη συνέχεια την εντολή </a:t>
            </a:r>
            <a:r>
              <a:rPr lang="en-US" sz="2000" dirty="0"/>
              <a:t> </a:t>
            </a:r>
            <a:r>
              <a:rPr lang="el-GR" sz="2000" dirty="0">
                <a:highlight>
                  <a:srgbClr val="FFFF00"/>
                </a:highlight>
              </a:rPr>
              <a:t>από την αρχή (</a:t>
            </a:r>
            <a:r>
              <a:rPr lang="en-US" sz="2000" dirty="0">
                <a:highlight>
                  <a:srgbClr val="FFFF00"/>
                </a:highlight>
              </a:rPr>
              <a:t>from beginning</a:t>
            </a:r>
            <a:r>
              <a:rPr lang="el-GR" sz="2000" dirty="0">
                <a:highlight>
                  <a:srgbClr val="FFFF00"/>
                </a:highlight>
              </a:rPr>
              <a:t>).</a:t>
            </a:r>
          </a:p>
          <a:p>
            <a:pPr marL="285750" indent="-285750">
              <a:buFont typeface="Courier New" panose="02070309020205020404" pitchFamily="49" charset="0"/>
              <a:buChar char="o"/>
            </a:pPr>
            <a:endParaRPr lang="el-GR" sz="2000" b="1" dirty="0">
              <a:highlight>
                <a:srgbClr val="FFFF00"/>
              </a:highlight>
            </a:endParaRPr>
          </a:p>
          <a:p>
            <a:pPr marL="342900" indent="-342900">
              <a:buFont typeface="Courier New" panose="02070309020205020404" pitchFamily="49" charset="0"/>
              <a:buChar char="o"/>
            </a:pPr>
            <a:r>
              <a:rPr lang="el-GR" sz="2000" b="1" dirty="0"/>
              <a:t>Για να προχωρήσεις στο παιχνίδι: </a:t>
            </a:r>
            <a:r>
              <a:rPr lang="el-GR" sz="2000" dirty="0"/>
              <a:t>πατάς  </a:t>
            </a:r>
            <a:r>
              <a:rPr lang="el-GR" sz="2000" b="1" u="sng" dirty="0"/>
              <a:t>κάθε φορά</a:t>
            </a:r>
            <a:r>
              <a:rPr lang="el-GR" sz="2000" b="1" dirty="0"/>
              <a:t> </a:t>
            </a:r>
            <a:r>
              <a:rPr lang="el-GR" sz="2000" dirty="0"/>
              <a:t>στο εικονίδιο </a:t>
            </a:r>
          </a:p>
          <a:p>
            <a:endParaRPr lang="el-GR" sz="2000" dirty="0"/>
          </a:p>
          <a:p>
            <a:pPr marL="285750" indent="-285750">
              <a:buFont typeface="Courier New" panose="02070309020205020404" pitchFamily="49" charset="0"/>
              <a:buChar char="o"/>
            </a:pPr>
            <a:endParaRPr lang="el-GR" sz="2000" b="1" dirty="0"/>
          </a:p>
          <a:p>
            <a:pPr marL="285750" indent="-285750">
              <a:buFont typeface="Courier New" panose="02070309020205020404" pitchFamily="49" charset="0"/>
              <a:buChar char="o"/>
            </a:pPr>
            <a:endParaRPr lang="el-GR" dirty="0"/>
          </a:p>
          <a:p>
            <a:pPr marL="285750" indent="-285750">
              <a:buFont typeface="Courier New" panose="02070309020205020404" pitchFamily="49" charset="0"/>
              <a:buChar char="o"/>
            </a:pPr>
            <a:endParaRPr lang="en-GB" dirty="0"/>
          </a:p>
        </p:txBody>
      </p:sp>
      <p:pic>
        <p:nvPicPr>
          <p:cNvPr id="7" name="Picture 6">
            <a:extLst>
              <a:ext uri="{FF2B5EF4-FFF2-40B4-BE49-F238E27FC236}">
                <a16:creationId xmlns:a16="http://schemas.microsoft.com/office/drawing/2014/main" xmlns="" id="{EFEDA15B-FE39-495A-A4E7-E2FB9DD62C6D}"/>
              </a:ext>
            </a:extLst>
          </p:cNvPr>
          <p:cNvPicPr>
            <a:picLocks noChangeAspect="1"/>
          </p:cNvPicPr>
          <p:nvPr/>
        </p:nvPicPr>
        <p:blipFill>
          <a:blip r:embed="rId3"/>
          <a:stretch>
            <a:fillRect/>
          </a:stretch>
        </p:blipFill>
        <p:spPr>
          <a:xfrm rot="725693" flipH="1">
            <a:off x="234231" y="3361552"/>
            <a:ext cx="1748196" cy="1468485"/>
          </a:xfrm>
          <a:prstGeom prst="rect">
            <a:avLst/>
          </a:prstGeom>
        </p:spPr>
      </p:pic>
      <p:sp>
        <p:nvSpPr>
          <p:cNvPr id="8" name="Rectangle 7"/>
          <p:cNvSpPr/>
          <p:nvPr/>
        </p:nvSpPr>
        <p:spPr>
          <a:xfrm>
            <a:off x="2327372" y="164905"/>
            <a:ext cx="7537255" cy="923330"/>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l-GR"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Το καπέλο της αφήγησης </a:t>
            </a:r>
            <a:endParaRPr lang="en-GB"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9" name="Footer Placeholder 1"/>
          <p:cNvSpPr>
            <a:spLocks noGrp="1"/>
          </p:cNvSpPr>
          <p:nvPr>
            <p:ph type="ftr" sz="quarter" idx="11"/>
          </p:nvPr>
        </p:nvSpPr>
        <p:spPr>
          <a:xfrm>
            <a:off x="16575" y="6388997"/>
            <a:ext cx="3615128" cy="365125"/>
          </a:xfrm>
        </p:spPr>
        <p:txBody>
          <a:bodyPr/>
          <a:lstStyle/>
          <a:p>
            <a:pPr algn="l"/>
            <a:r>
              <a:rPr lang="el-GR" sz="1200" dirty="0">
                <a:solidFill>
                  <a:schemeClr val="tx1"/>
                </a:solidFill>
                <a:latin typeface="Arial" panose="020B0604020202020204" pitchFamily="34" charset="0"/>
                <a:cs typeface="Arial" panose="020B0604020202020204" pitchFamily="34" charset="0"/>
              </a:rPr>
              <a:t>Σχεδιασμός: Λήδα Κτώρα και Παναγιώτα Φράγκου               Επιμέλεια: Ομάδα  Προδημοτικής  Εκπαίδευσης</a:t>
            </a:r>
          </a:p>
        </p:txBody>
      </p:sp>
      <p:sp>
        <p:nvSpPr>
          <p:cNvPr id="10" name="Rectangle 9"/>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p:nvPicPr>
        <p:blipFill rotWithShape="1">
          <a:blip r:embed="rId4" cstate="print">
            <a:extLst>
              <a:ext uri="{28A0092B-C50C-407E-A947-70E740481C1C}">
                <a14:useLocalDpi xmlns:a14="http://schemas.microsoft.com/office/drawing/2010/main" val="0"/>
              </a:ext>
            </a:extLst>
          </a:blip>
          <a:srcRect l="9340" t="19443" r="53173" b="22489"/>
          <a:stretch/>
        </p:blipFill>
        <p:spPr>
          <a:xfrm>
            <a:off x="9519885" y="5173235"/>
            <a:ext cx="689484" cy="782509"/>
          </a:xfrm>
          <a:prstGeom prst="rect">
            <a:avLst/>
          </a:prstGeom>
        </p:spPr>
      </p:pic>
      <p:sp>
        <p:nvSpPr>
          <p:cNvPr id="12" name="TextBox 7"/>
          <p:cNvSpPr txBox="1"/>
          <p:nvPr/>
        </p:nvSpPr>
        <p:spPr>
          <a:xfrm rot="1460013">
            <a:off x="10057710" y="486621"/>
            <a:ext cx="1700899" cy="646331"/>
          </a:xfrm>
          <a:prstGeom prst="rect">
            <a:avLst/>
          </a:prstGeom>
          <a:noFill/>
          <a:ln w="38100">
            <a:solidFill>
              <a:srgbClr val="00B0F0"/>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l-GR" b="1" smtClean="0"/>
              <a:t>Δραστηριότητα </a:t>
            </a:r>
            <a:r>
              <a:rPr lang="el-GR" b="1" smtClean="0"/>
              <a:t>πρώτη</a:t>
            </a:r>
            <a:endParaRPr lang="en-GB" b="1" dirty="0"/>
          </a:p>
        </p:txBody>
      </p:sp>
    </p:spTree>
    <p:extLst>
      <p:ext uri="{BB962C8B-B14F-4D97-AF65-F5344CB8AC3E}">
        <p14:creationId xmlns:p14="http://schemas.microsoft.com/office/powerpoint/2010/main" val="3727640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3575713" y="166417"/>
            <a:ext cx="1784703" cy="1093833"/>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4" name="Rectangle 23"/>
          <p:cNvSpPr/>
          <p:nvPr/>
        </p:nvSpPr>
        <p:spPr>
          <a:xfrm>
            <a:off x="1813121" y="2906471"/>
            <a:ext cx="1641023" cy="147781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3" name="Rectangle 22"/>
          <p:cNvSpPr/>
          <p:nvPr/>
        </p:nvSpPr>
        <p:spPr>
          <a:xfrm>
            <a:off x="2368893" y="1617728"/>
            <a:ext cx="1607701" cy="120332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6" name="Rectangle 25"/>
          <p:cNvSpPr/>
          <p:nvPr/>
        </p:nvSpPr>
        <p:spPr>
          <a:xfrm>
            <a:off x="5287656" y="1748380"/>
            <a:ext cx="1661745" cy="1213338"/>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7" name="Rectangle 26"/>
          <p:cNvSpPr/>
          <p:nvPr/>
        </p:nvSpPr>
        <p:spPr>
          <a:xfrm>
            <a:off x="5645368" y="3249064"/>
            <a:ext cx="1477422" cy="104354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dirty="0"/>
          </a:p>
        </p:txBody>
      </p:sp>
      <p:sp>
        <p:nvSpPr>
          <p:cNvPr id="22" name="Rectangle 21"/>
          <p:cNvSpPr/>
          <p:nvPr/>
        </p:nvSpPr>
        <p:spPr>
          <a:xfrm>
            <a:off x="1156928" y="4797556"/>
            <a:ext cx="1609946" cy="12068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pic>
        <p:nvPicPr>
          <p:cNvPr id="10" name="Picture 9"/>
          <p:cNvPicPr>
            <a:picLocks noChangeAspect="1"/>
          </p:cNvPicPr>
          <p:nvPr/>
        </p:nvPicPr>
        <p:blipFill>
          <a:blip r:embed="rId2"/>
          <a:stretch>
            <a:fillRect/>
          </a:stretch>
        </p:blipFill>
        <p:spPr>
          <a:xfrm>
            <a:off x="7477093" y="1314712"/>
            <a:ext cx="1391389" cy="1043542"/>
          </a:xfrm>
          <a:prstGeom prst="rect">
            <a:avLst/>
          </a:prstGeom>
        </p:spPr>
      </p:pic>
      <p:pic>
        <p:nvPicPr>
          <p:cNvPr id="11" name="Picture 10">
            <a:hlinkClick r:id="rId3" action="ppaction://hlinksldjump"/>
          </p:cNvPr>
          <p:cNvPicPr>
            <a:picLocks noChangeAspect="1"/>
          </p:cNvPicPr>
          <p:nvPr/>
        </p:nvPicPr>
        <p:blipFill rotWithShape="1">
          <a:blip r:embed="rId4"/>
          <a:srcRect l="22504" t="5134" r="2506" b="5903"/>
          <a:stretch/>
        </p:blipFill>
        <p:spPr>
          <a:xfrm>
            <a:off x="9089108" y="2176853"/>
            <a:ext cx="1235136" cy="1098954"/>
          </a:xfrm>
          <a:prstGeom prst="rect">
            <a:avLst/>
          </a:prstGeom>
          <a:ln w="28575">
            <a:solidFill>
              <a:schemeClr val="accent1"/>
            </a:solidFill>
          </a:ln>
        </p:spPr>
      </p:pic>
      <p:pic>
        <p:nvPicPr>
          <p:cNvPr id="12" name="Picture 11">
            <a:hlinkClick r:id="rId5" action="ppaction://hlinksldjump"/>
          </p:cNvPr>
          <p:cNvPicPr>
            <a:picLocks noChangeAspect="1"/>
          </p:cNvPicPr>
          <p:nvPr/>
        </p:nvPicPr>
        <p:blipFill rotWithShape="1">
          <a:blip r:embed="rId6"/>
          <a:srcRect l="7313" t="26414" r="6737" b="17954"/>
          <a:stretch/>
        </p:blipFill>
        <p:spPr>
          <a:xfrm>
            <a:off x="7497938" y="468952"/>
            <a:ext cx="1423513" cy="691057"/>
          </a:xfrm>
          <a:prstGeom prst="rect">
            <a:avLst/>
          </a:prstGeom>
          <a:ln w="38100">
            <a:solidFill>
              <a:schemeClr val="accent1"/>
            </a:solidFill>
          </a:ln>
        </p:spPr>
      </p:pic>
      <p:pic>
        <p:nvPicPr>
          <p:cNvPr id="13" name="Picture 12">
            <a:hlinkClick r:id="rId5" action="ppaction://hlinksldjump"/>
          </p:cNvPr>
          <p:cNvPicPr>
            <a:picLocks noChangeAspect="1"/>
          </p:cNvPicPr>
          <p:nvPr/>
        </p:nvPicPr>
        <p:blipFill>
          <a:blip r:embed="rId7"/>
          <a:stretch>
            <a:fillRect/>
          </a:stretch>
        </p:blipFill>
        <p:spPr>
          <a:xfrm>
            <a:off x="9112804" y="811961"/>
            <a:ext cx="1294159" cy="970619"/>
          </a:xfrm>
          <a:prstGeom prst="rect">
            <a:avLst/>
          </a:prstGeom>
        </p:spPr>
      </p:pic>
      <p:pic>
        <p:nvPicPr>
          <p:cNvPr id="14" name="Picture 13"/>
          <p:cNvPicPr>
            <a:picLocks noChangeAspect="1"/>
          </p:cNvPicPr>
          <p:nvPr/>
        </p:nvPicPr>
        <p:blipFill rotWithShape="1">
          <a:blip r:embed="rId8"/>
          <a:srcRect l="1575" t="3526" r="518" b="5379"/>
          <a:stretch/>
        </p:blipFill>
        <p:spPr>
          <a:xfrm>
            <a:off x="7457150" y="2782251"/>
            <a:ext cx="1431272" cy="1045057"/>
          </a:xfrm>
          <a:prstGeom prst="rect">
            <a:avLst/>
          </a:prstGeom>
          <a:ln w="28575">
            <a:solidFill>
              <a:schemeClr val="accent1"/>
            </a:solidFill>
          </a:ln>
        </p:spPr>
      </p:pic>
      <p:pic>
        <p:nvPicPr>
          <p:cNvPr id="15" name="Picture 14">
            <a:hlinkClick r:id="rId5" action="ppaction://hlinksldjump"/>
          </p:cNvPr>
          <p:cNvPicPr>
            <a:picLocks noChangeAspect="1"/>
          </p:cNvPicPr>
          <p:nvPr/>
        </p:nvPicPr>
        <p:blipFill rotWithShape="1">
          <a:blip r:embed="rId9"/>
          <a:srcRect l="8660" t="14291" r="13267" b="15815"/>
          <a:stretch/>
        </p:blipFill>
        <p:spPr>
          <a:xfrm>
            <a:off x="5867379" y="413632"/>
            <a:ext cx="1278202" cy="862552"/>
          </a:xfrm>
          <a:prstGeom prst="rect">
            <a:avLst/>
          </a:prstGeom>
          <a:ln w="28575">
            <a:solidFill>
              <a:schemeClr val="accent1"/>
            </a:solidFill>
          </a:ln>
        </p:spPr>
      </p:pic>
      <p:pic>
        <p:nvPicPr>
          <p:cNvPr id="21" name="Picture 20"/>
          <p:cNvPicPr>
            <a:picLocks noChangeAspect="1"/>
          </p:cNvPicPr>
          <p:nvPr/>
        </p:nvPicPr>
        <p:blipFill rotWithShape="1">
          <a:blip r:embed="rId10">
            <a:clrChange>
              <a:clrFrom>
                <a:srgbClr val="FFFFFF"/>
              </a:clrFrom>
              <a:clrTo>
                <a:srgbClr val="FFFFFF">
                  <a:alpha val="0"/>
                </a:srgbClr>
              </a:clrTo>
            </a:clrChange>
          </a:blip>
          <a:srcRect l="9622" t="2599" r="8474"/>
          <a:stretch/>
        </p:blipFill>
        <p:spPr>
          <a:xfrm>
            <a:off x="2864455" y="1353081"/>
            <a:ext cx="3217985" cy="5084411"/>
          </a:xfrm>
          <a:prstGeom prst="rect">
            <a:avLst/>
          </a:prstGeom>
        </p:spPr>
      </p:pic>
      <p:sp>
        <p:nvSpPr>
          <p:cNvPr id="5" name="TextBox 4">
            <a:extLst>
              <a:ext uri="{FF2B5EF4-FFF2-40B4-BE49-F238E27FC236}">
                <a16:creationId xmlns:a16="http://schemas.microsoft.com/office/drawing/2014/main" xmlns="" id="{E655E623-D44F-4B6F-B75F-21F8E22CA54A}"/>
              </a:ext>
            </a:extLst>
          </p:cNvPr>
          <p:cNvSpPr txBox="1"/>
          <p:nvPr/>
        </p:nvSpPr>
        <p:spPr>
          <a:xfrm>
            <a:off x="7518761" y="4098192"/>
            <a:ext cx="3409686"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l-GR" dirty="0"/>
              <a:t>Ας θυμηθούμε ξανά την ιστορία...</a:t>
            </a:r>
          </a:p>
          <a:p>
            <a:pPr algn="ctr"/>
            <a:r>
              <a:rPr lang="el-GR" dirty="0"/>
              <a:t>Τοποθετούμε τις εικόνες με τη σωστή σειρά, από την αρχή μέχρι το τέλος, στα άδεια κουτάκια, όπως δείχνουν τα βέλη. Θα μας βοηθήσει αυτό το καπέλο. «Το καπέλο της Αφήγησης».</a:t>
            </a:r>
          </a:p>
        </p:txBody>
      </p:sp>
      <p:grpSp>
        <p:nvGrpSpPr>
          <p:cNvPr id="2" name="Group 1"/>
          <p:cNvGrpSpPr/>
          <p:nvPr/>
        </p:nvGrpSpPr>
        <p:grpSpPr>
          <a:xfrm>
            <a:off x="3703530" y="1782580"/>
            <a:ext cx="1515649" cy="2510025"/>
            <a:chOff x="2179529" y="1782579"/>
            <a:chExt cx="1515649" cy="2510025"/>
          </a:xfrm>
        </p:grpSpPr>
        <p:cxnSp>
          <p:nvCxnSpPr>
            <p:cNvPr id="3" name="Straight Arrow Connector 2"/>
            <p:cNvCxnSpPr/>
            <p:nvPr/>
          </p:nvCxnSpPr>
          <p:spPr>
            <a:xfrm>
              <a:off x="3294345" y="2906471"/>
              <a:ext cx="400833" cy="11644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179529" y="3056351"/>
              <a:ext cx="388307" cy="123625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743200" y="1782579"/>
              <a:ext cx="209586" cy="94375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056351" y="1954464"/>
              <a:ext cx="150312" cy="52177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 name="Picture 34">
            <a:hlinkClick r:id="rId11" action="ppaction://hlinksldjump"/>
          </p:cNvPr>
          <p:cNvPicPr>
            <a:picLocks noChangeAspect="1"/>
          </p:cNvPicPr>
          <p:nvPr/>
        </p:nvPicPr>
        <p:blipFill rotWithShape="1">
          <a:blip r:embed="rId12" cstate="print">
            <a:extLst>
              <a:ext uri="{28A0092B-C50C-407E-A947-70E740481C1C}">
                <a14:useLocalDpi xmlns:a14="http://schemas.microsoft.com/office/drawing/2010/main" val="0"/>
              </a:ext>
            </a:extLst>
          </a:blip>
          <a:srcRect l="9340" t="19443" r="53173" b="22489"/>
          <a:stretch/>
        </p:blipFill>
        <p:spPr>
          <a:xfrm>
            <a:off x="11078557" y="5347008"/>
            <a:ext cx="689484" cy="782509"/>
          </a:xfrm>
          <a:prstGeom prst="rect">
            <a:avLst/>
          </a:prstGeom>
        </p:spPr>
      </p:pic>
      <p:pic>
        <p:nvPicPr>
          <p:cNvPr id="38" name="Picture 37"/>
          <p:cNvPicPr>
            <a:picLocks noChangeAspect="1"/>
          </p:cNvPicPr>
          <p:nvPr/>
        </p:nvPicPr>
        <p:blipFill>
          <a:blip r:embed="rId2"/>
          <a:stretch>
            <a:fillRect/>
          </a:stretch>
        </p:blipFill>
        <p:spPr>
          <a:xfrm>
            <a:off x="1266206" y="4891205"/>
            <a:ext cx="1391389" cy="1043542"/>
          </a:xfrm>
          <a:prstGeom prst="rect">
            <a:avLst/>
          </a:prstGeom>
        </p:spPr>
      </p:pic>
      <p:pic>
        <p:nvPicPr>
          <p:cNvPr id="28" name="Picture 27">
            <a:hlinkClick r:id="rId13" action="ppaction://hlinksldjump"/>
          </p:cNvPr>
          <p:cNvPicPr>
            <a:picLocks noChangeAspect="1"/>
          </p:cNvPicPr>
          <p:nvPr/>
        </p:nvPicPr>
        <p:blipFill rotWithShape="1">
          <a:blip r:embed="rId4"/>
          <a:srcRect l="22504" t="5134" r="2506" b="5903"/>
          <a:stretch/>
        </p:blipFill>
        <p:spPr>
          <a:xfrm>
            <a:off x="1993013" y="3138126"/>
            <a:ext cx="1235136" cy="1098954"/>
          </a:xfrm>
          <a:prstGeom prst="rect">
            <a:avLst/>
          </a:prstGeom>
          <a:ln w="28575">
            <a:solidFill>
              <a:schemeClr val="accent1"/>
            </a:solidFill>
          </a:ln>
        </p:spPr>
      </p:pic>
      <p:pic>
        <p:nvPicPr>
          <p:cNvPr id="29" name="Picture 28"/>
          <p:cNvPicPr>
            <a:picLocks noChangeAspect="1"/>
          </p:cNvPicPr>
          <p:nvPr/>
        </p:nvPicPr>
        <p:blipFill rotWithShape="1">
          <a:blip r:embed="rId6"/>
          <a:srcRect l="7313" t="26414" r="6737" b="17954"/>
          <a:stretch/>
        </p:blipFill>
        <p:spPr>
          <a:xfrm>
            <a:off x="2506444" y="1844710"/>
            <a:ext cx="1423513" cy="691057"/>
          </a:xfrm>
          <a:prstGeom prst="rect">
            <a:avLst/>
          </a:prstGeom>
          <a:ln w="38100">
            <a:solidFill>
              <a:schemeClr val="accent1"/>
            </a:solidFill>
          </a:ln>
        </p:spPr>
      </p:pic>
      <p:pic>
        <p:nvPicPr>
          <p:cNvPr id="30" name="Picture 29"/>
          <p:cNvPicPr>
            <a:picLocks noChangeAspect="1"/>
          </p:cNvPicPr>
          <p:nvPr/>
        </p:nvPicPr>
        <p:blipFill>
          <a:blip r:embed="rId7"/>
          <a:stretch>
            <a:fillRect/>
          </a:stretch>
        </p:blipFill>
        <p:spPr>
          <a:xfrm>
            <a:off x="3905421" y="232688"/>
            <a:ext cx="1328330" cy="996247"/>
          </a:xfrm>
          <a:prstGeom prst="rect">
            <a:avLst/>
          </a:prstGeom>
        </p:spPr>
      </p:pic>
      <p:pic>
        <p:nvPicPr>
          <p:cNvPr id="31" name="Picture 30"/>
          <p:cNvPicPr>
            <a:picLocks noChangeAspect="1"/>
          </p:cNvPicPr>
          <p:nvPr/>
        </p:nvPicPr>
        <p:blipFill rotWithShape="1">
          <a:blip r:embed="rId8"/>
          <a:srcRect l="1575" t="3526" r="518" b="5379"/>
          <a:stretch/>
        </p:blipFill>
        <p:spPr>
          <a:xfrm>
            <a:off x="5422910" y="1826099"/>
            <a:ext cx="1431272" cy="1045057"/>
          </a:xfrm>
          <a:prstGeom prst="rect">
            <a:avLst/>
          </a:prstGeom>
          <a:ln w="28575">
            <a:solidFill>
              <a:schemeClr val="accent1"/>
            </a:solidFill>
          </a:ln>
        </p:spPr>
      </p:pic>
    </p:spTree>
    <p:extLst>
      <p:ext uri="{BB962C8B-B14F-4D97-AF65-F5344CB8AC3E}">
        <p14:creationId xmlns:p14="http://schemas.microsoft.com/office/powerpoint/2010/main" val="403209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389" t="33333" r="35673" b="33137"/>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print">
            <a:extLst>
              <a:ext uri="{28A0092B-C50C-407E-A947-70E740481C1C}">
                <a14:useLocalDpi xmlns:a14="http://schemas.microsoft.com/office/drawing/2010/main" val="0"/>
              </a:ext>
            </a:extLst>
          </a:blip>
          <a:srcRect l="10622" t="19193" r="53615" b="23994"/>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57616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3575713" y="166417"/>
            <a:ext cx="1784703" cy="1093833"/>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4" name="Rectangle 23"/>
          <p:cNvSpPr/>
          <p:nvPr/>
        </p:nvSpPr>
        <p:spPr>
          <a:xfrm>
            <a:off x="1813121" y="2906471"/>
            <a:ext cx="1641023" cy="147781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3" name="Rectangle 22"/>
          <p:cNvSpPr/>
          <p:nvPr/>
        </p:nvSpPr>
        <p:spPr>
          <a:xfrm>
            <a:off x="2368893" y="1617728"/>
            <a:ext cx="1607701" cy="120332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6" name="Rectangle 25"/>
          <p:cNvSpPr/>
          <p:nvPr/>
        </p:nvSpPr>
        <p:spPr>
          <a:xfrm>
            <a:off x="5287656" y="1748380"/>
            <a:ext cx="1661745" cy="1213338"/>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7" name="Rectangle 26"/>
          <p:cNvSpPr/>
          <p:nvPr/>
        </p:nvSpPr>
        <p:spPr>
          <a:xfrm>
            <a:off x="5645368" y="3249064"/>
            <a:ext cx="1477422" cy="104354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dirty="0"/>
          </a:p>
        </p:txBody>
      </p:sp>
      <p:sp>
        <p:nvSpPr>
          <p:cNvPr id="22" name="Rectangle 21"/>
          <p:cNvSpPr/>
          <p:nvPr/>
        </p:nvSpPr>
        <p:spPr>
          <a:xfrm>
            <a:off x="1156928" y="4797556"/>
            <a:ext cx="1609946" cy="12068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pic>
        <p:nvPicPr>
          <p:cNvPr id="10" name="Picture 9">
            <a:hlinkClick r:id="rId2" action="ppaction://hlinksldjump"/>
          </p:cNvPr>
          <p:cNvPicPr>
            <a:picLocks noChangeAspect="1"/>
          </p:cNvPicPr>
          <p:nvPr/>
        </p:nvPicPr>
        <p:blipFill>
          <a:blip r:embed="rId3"/>
          <a:stretch>
            <a:fillRect/>
          </a:stretch>
        </p:blipFill>
        <p:spPr>
          <a:xfrm>
            <a:off x="7477093" y="1314712"/>
            <a:ext cx="1391389" cy="1043542"/>
          </a:xfrm>
          <a:prstGeom prst="rect">
            <a:avLst/>
          </a:prstGeom>
        </p:spPr>
      </p:pic>
      <p:pic>
        <p:nvPicPr>
          <p:cNvPr id="11" name="Picture 10">
            <a:hlinkClick r:id="rId2" action="ppaction://hlinksldjump"/>
          </p:cNvPr>
          <p:cNvPicPr>
            <a:picLocks noChangeAspect="1"/>
          </p:cNvPicPr>
          <p:nvPr/>
        </p:nvPicPr>
        <p:blipFill rotWithShape="1">
          <a:blip r:embed="rId4"/>
          <a:srcRect l="22504" t="5134" r="2506" b="5903"/>
          <a:stretch/>
        </p:blipFill>
        <p:spPr>
          <a:xfrm>
            <a:off x="9089108" y="2176853"/>
            <a:ext cx="1235136" cy="1098954"/>
          </a:xfrm>
          <a:prstGeom prst="rect">
            <a:avLst/>
          </a:prstGeom>
          <a:ln w="28575">
            <a:solidFill>
              <a:schemeClr val="accent1"/>
            </a:solidFill>
          </a:ln>
        </p:spPr>
      </p:pic>
      <p:pic>
        <p:nvPicPr>
          <p:cNvPr id="12" name="Picture 11">
            <a:hlinkClick r:id="rId2" action="ppaction://hlinksldjump"/>
          </p:cNvPr>
          <p:cNvPicPr>
            <a:picLocks noChangeAspect="1"/>
          </p:cNvPicPr>
          <p:nvPr/>
        </p:nvPicPr>
        <p:blipFill rotWithShape="1">
          <a:blip r:embed="rId5"/>
          <a:srcRect l="7313" t="26414" r="6737" b="17954"/>
          <a:stretch/>
        </p:blipFill>
        <p:spPr>
          <a:xfrm>
            <a:off x="7497938" y="468952"/>
            <a:ext cx="1423513" cy="691057"/>
          </a:xfrm>
          <a:prstGeom prst="rect">
            <a:avLst/>
          </a:prstGeom>
          <a:ln w="38100">
            <a:solidFill>
              <a:schemeClr val="accent1"/>
            </a:solidFill>
          </a:ln>
        </p:spPr>
      </p:pic>
      <p:pic>
        <p:nvPicPr>
          <p:cNvPr id="13" name="Picture 12">
            <a:hlinkClick r:id="rId2" action="ppaction://hlinksldjump"/>
          </p:cNvPr>
          <p:cNvPicPr>
            <a:picLocks noChangeAspect="1"/>
          </p:cNvPicPr>
          <p:nvPr/>
        </p:nvPicPr>
        <p:blipFill>
          <a:blip r:embed="rId6"/>
          <a:stretch>
            <a:fillRect/>
          </a:stretch>
        </p:blipFill>
        <p:spPr>
          <a:xfrm>
            <a:off x="9112804" y="811961"/>
            <a:ext cx="1294159" cy="970619"/>
          </a:xfrm>
          <a:prstGeom prst="rect">
            <a:avLst/>
          </a:prstGeom>
        </p:spPr>
      </p:pic>
      <p:pic>
        <p:nvPicPr>
          <p:cNvPr id="14" name="Picture 13">
            <a:hlinkClick r:id="rId2" action="ppaction://hlinksldjump"/>
          </p:cNvPr>
          <p:cNvPicPr>
            <a:picLocks noChangeAspect="1"/>
          </p:cNvPicPr>
          <p:nvPr/>
        </p:nvPicPr>
        <p:blipFill rotWithShape="1">
          <a:blip r:embed="rId7"/>
          <a:srcRect l="1575" t="3526" r="518" b="5379"/>
          <a:stretch/>
        </p:blipFill>
        <p:spPr>
          <a:xfrm>
            <a:off x="7457150" y="2782251"/>
            <a:ext cx="1431272" cy="1045057"/>
          </a:xfrm>
          <a:prstGeom prst="rect">
            <a:avLst/>
          </a:prstGeom>
          <a:ln w="28575">
            <a:solidFill>
              <a:schemeClr val="accent1"/>
            </a:solidFill>
          </a:ln>
        </p:spPr>
      </p:pic>
      <p:pic>
        <p:nvPicPr>
          <p:cNvPr id="15" name="Picture 14"/>
          <p:cNvPicPr>
            <a:picLocks noChangeAspect="1"/>
          </p:cNvPicPr>
          <p:nvPr/>
        </p:nvPicPr>
        <p:blipFill rotWithShape="1">
          <a:blip r:embed="rId8"/>
          <a:srcRect l="8660" t="14291" r="13267" b="15815"/>
          <a:stretch/>
        </p:blipFill>
        <p:spPr>
          <a:xfrm>
            <a:off x="5867379" y="413632"/>
            <a:ext cx="1278202" cy="862552"/>
          </a:xfrm>
          <a:prstGeom prst="rect">
            <a:avLst/>
          </a:prstGeom>
          <a:ln w="28575">
            <a:solidFill>
              <a:schemeClr val="accent1"/>
            </a:solidFill>
          </a:ln>
        </p:spPr>
      </p:pic>
      <p:pic>
        <p:nvPicPr>
          <p:cNvPr id="21" name="Picture 20"/>
          <p:cNvPicPr>
            <a:picLocks noChangeAspect="1"/>
          </p:cNvPicPr>
          <p:nvPr/>
        </p:nvPicPr>
        <p:blipFill rotWithShape="1">
          <a:blip r:embed="rId9">
            <a:clrChange>
              <a:clrFrom>
                <a:srgbClr val="FFFFFF"/>
              </a:clrFrom>
              <a:clrTo>
                <a:srgbClr val="FFFFFF">
                  <a:alpha val="0"/>
                </a:srgbClr>
              </a:clrTo>
            </a:clrChange>
          </a:blip>
          <a:srcRect l="9622" t="2599" r="8474"/>
          <a:stretch/>
        </p:blipFill>
        <p:spPr>
          <a:xfrm>
            <a:off x="2864455" y="1353081"/>
            <a:ext cx="3217985" cy="5084411"/>
          </a:xfrm>
          <a:prstGeom prst="rect">
            <a:avLst/>
          </a:prstGeom>
        </p:spPr>
      </p:pic>
      <p:sp>
        <p:nvSpPr>
          <p:cNvPr id="5" name="TextBox 4">
            <a:extLst>
              <a:ext uri="{FF2B5EF4-FFF2-40B4-BE49-F238E27FC236}">
                <a16:creationId xmlns:a16="http://schemas.microsoft.com/office/drawing/2014/main" xmlns="" id="{E655E623-D44F-4B6F-B75F-21F8E22CA54A}"/>
              </a:ext>
            </a:extLst>
          </p:cNvPr>
          <p:cNvSpPr txBox="1"/>
          <p:nvPr/>
        </p:nvSpPr>
        <p:spPr>
          <a:xfrm>
            <a:off x="7518761" y="4098192"/>
            <a:ext cx="3409686"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l-GR" dirty="0"/>
              <a:t>Ας θυμηθούμε ξανά την ιστορία...</a:t>
            </a:r>
          </a:p>
          <a:p>
            <a:pPr algn="ctr"/>
            <a:r>
              <a:rPr lang="el-GR" dirty="0"/>
              <a:t>Τοποθετούμε τις εικόνες με τη σωστή σειρά, από την αρχή μέχρι το τέλος, στα άδεια κουτάκια, όπως μας δείχνουν τα βέλη. Θα βοηθήσει αυτό το καπέλο. «Το καπέλο της Αφήγησης».</a:t>
            </a:r>
          </a:p>
        </p:txBody>
      </p:sp>
      <p:grpSp>
        <p:nvGrpSpPr>
          <p:cNvPr id="2" name="Group 1"/>
          <p:cNvGrpSpPr/>
          <p:nvPr/>
        </p:nvGrpSpPr>
        <p:grpSpPr>
          <a:xfrm>
            <a:off x="3703530" y="1782580"/>
            <a:ext cx="1515649" cy="2510025"/>
            <a:chOff x="2179529" y="1782579"/>
            <a:chExt cx="1515649" cy="2510025"/>
          </a:xfrm>
        </p:grpSpPr>
        <p:cxnSp>
          <p:nvCxnSpPr>
            <p:cNvPr id="3" name="Straight Arrow Connector 2"/>
            <p:cNvCxnSpPr/>
            <p:nvPr/>
          </p:nvCxnSpPr>
          <p:spPr>
            <a:xfrm>
              <a:off x="3294345" y="2906471"/>
              <a:ext cx="400833" cy="11644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179529" y="3056351"/>
              <a:ext cx="388307" cy="123625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743200" y="1782579"/>
              <a:ext cx="209586" cy="94375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056351" y="1954464"/>
              <a:ext cx="150312" cy="52177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 name="Picture 34">
            <a:hlinkClick r:id="rId10" action="ppaction://hlinksldjump"/>
          </p:cNvPr>
          <p:cNvPicPr>
            <a:picLocks noChangeAspect="1"/>
          </p:cNvPicPr>
          <p:nvPr/>
        </p:nvPicPr>
        <p:blipFill rotWithShape="1">
          <a:blip r:embed="rId11" cstate="print">
            <a:extLst>
              <a:ext uri="{28A0092B-C50C-407E-A947-70E740481C1C}">
                <a14:useLocalDpi xmlns:a14="http://schemas.microsoft.com/office/drawing/2010/main" val="0"/>
              </a:ext>
            </a:extLst>
          </a:blip>
          <a:srcRect l="9340" t="19443" r="53173" b="22489"/>
          <a:stretch/>
        </p:blipFill>
        <p:spPr>
          <a:xfrm>
            <a:off x="11078557" y="5347008"/>
            <a:ext cx="689484" cy="782509"/>
          </a:xfrm>
          <a:prstGeom prst="rect">
            <a:avLst/>
          </a:prstGeom>
        </p:spPr>
      </p:pic>
      <p:pic>
        <p:nvPicPr>
          <p:cNvPr id="38" name="Picture 37"/>
          <p:cNvPicPr>
            <a:picLocks noChangeAspect="1"/>
          </p:cNvPicPr>
          <p:nvPr/>
        </p:nvPicPr>
        <p:blipFill>
          <a:blip r:embed="rId3"/>
          <a:stretch>
            <a:fillRect/>
          </a:stretch>
        </p:blipFill>
        <p:spPr>
          <a:xfrm>
            <a:off x="1266206" y="4891205"/>
            <a:ext cx="1391389" cy="1043542"/>
          </a:xfrm>
          <a:prstGeom prst="rect">
            <a:avLst/>
          </a:prstGeom>
        </p:spPr>
      </p:pic>
      <p:pic>
        <p:nvPicPr>
          <p:cNvPr id="28" name="Picture 27">
            <a:hlinkClick r:id="rId12" action="ppaction://hlinksldjump"/>
          </p:cNvPr>
          <p:cNvPicPr>
            <a:picLocks noChangeAspect="1"/>
          </p:cNvPicPr>
          <p:nvPr/>
        </p:nvPicPr>
        <p:blipFill rotWithShape="1">
          <a:blip r:embed="rId4"/>
          <a:srcRect l="22504" t="5134" r="2506" b="5903"/>
          <a:stretch/>
        </p:blipFill>
        <p:spPr>
          <a:xfrm>
            <a:off x="1993013" y="3138126"/>
            <a:ext cx="1235136" cy="1098954"/>
          </a:xfrm>
          <a:prstGeom prst="rect">
            <a:avLst/>
          </a:prstGeom>
          <a:ln w="28575">
            <a:solidFill>
              <a:schemeClr val="accent1"/>
            </a:solidFill>
          </a:ln>
        </p:spPr>
      </p:pic>
      <p:pic>
        <p:nvPicPr>
          <p:cNvPr id="29" name="Picture 28"/>
          <p:cNvPicPr>
            <a:picLocks noChangeAspect="1"/>
          </p:cNvPicPr>
          <p:nvPr/>
        </p:nvPicPr>
        <p:blipFill rotWithShape="1">
          <a:blip r:embed="rId5"/>
          <a:srcRect l="7313" t="26414" r="6737" b="17954"/>
          <a:stretch/>
        </p:blipFill>
        <p:spPr>
          <a:xfrm>
            <a:off x="2506444" y="1844710"/>
            <a:ext cx="1423513" cy="691057"/>
          </a:xfrm>
          <a:prstGeom prst="rect">
            <a:avLst/>
          </a:prstGeom>
          <a:ln w="38100">
            <a:solidFill>
              <a:schemeClr val="accent1"/>
            </a:solidFill>
          </a:ln>
        </p:spPr>
      </p:pic>
      <p:pic>
        <p:nvPicPr>
          <p:cNvPr id="30" name="Picture 29"/>
          <p:cNvPicPr>
            <a:picLocks noChangeAspect="1"/>
          </p:cNvPicPr>
          <p:nvPr/>
        </p:nvPicPr>
        <p:blipFill>
          <a:blip r:embed="rId6"/>
          <a:stretch>
            <a:fillRect/>
          </a:stretch>
        </p:blipFill>
        <p:spPr>
          <a:xfrm>
            <a:off x="3905421" y="232688"/>
            <a:ext cx="1328330" cy="996247"/>
          </a:xfrm>
          <a:prstGeom prst="rect">
            <a:avLst/>
          </a:prstGeom>
        </p:spPr>
      </p:pic>
      <p:pic>
        <p:nvPicPr>
          <p:cNvPr id="31" name="Picture 30"/>
          <p:cNvPicPr>
            <a:picLocks noChangeAspect="1"/>
          </p:cNvPicPr>
          <p:nvPr/>
        </p:nvPicPr>
        <p:blipFill rotWithShape="1">
          <a:blip r:embed="rId7"/>
          <a:srcRect l="1575" t="3526" r="518" b="5379"/>
          <a:stretch/>
        </p:blipFill>
        <p:spPr>
          <a:xfrm>
            <a:off x="5422910" y="1826099"/>
            <a:ext cx="1431272" cy="1045057"/>
          </a:xfrm>
          <a:prstGeom prst="rect">
            <a:avLst/>
          </a:prstGeom>
          <a:ln w="28575">
            <a:solidFill>
              <a:schemeClr val="accent1"/>
            </a:solidFill>
          </a:ln>
        </p:spPr>
      </p:pic>
      <p:pic>
        <p:nvPicPr>
          <p:cNvPr id="32" name="Picture 31"/>
          <p:cNvPicPr>
            <a:picLocks noChangeAspect="1"/>
          </p:cNvPicPr>
          <p:nvPr/>
        </p:nvPicPr>
        <p:blipFill rotWithShape="1">
          <a:blip r:embed="rId8"/>
          <a:srcRect l="8660" t="14291" r="13267" b="15815"/>
          <a:stretch/>
        </p:blipFill>
        <p:spPr>
          <a:xfrm>
            <a:off x="5744978" y="3353976"/>
            <a:ext cx="1278202" cy="862552"/>
          </a:xfrm>
          <a:prstGeom prst="rect">
            <a:avLst/>
          </a:prstGeom>
          <a:ln w="28575">
            <a:solidFill>
              <a:schemeClr val="accent1"/>
            </a:solidFill>
          </a:ln>
        </p:spPr>
      </p:pic>
    </p:spTree>
    <p:extLst>
      <p:ext uri="{BB962C8B-B14F-4D97-AF65-F5344CB8AC3E}">
        <p14:creationId xmlns:p14="http://schemas.microsoft.com/office/powerpoint/2010/main" val="3187336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1000" fill="hold"/>
                                        <p:tgtEl>
                                          <p:spTgt spid="32"/>
                                        </p:tgtEl>
                                        <p:attrNameLst>
                                          <p:attrName>ppt_w</p:attrName>
                                        </p:attrNameLst>
                                      </p:cBhvr>
                                      <p:tavLst>
                                        <p:tav tm="0">
                                          <p:val>
                                            <p:fltVal val="0"/>
                                          </p:val>
                                        </p:tav>
                                        <p:tav tm="100000">
                                          <p:val>
                                            <p:strVal val="#ppt_w"/>
                                          </p:val>
                                        </p:tav>
                                      </p:tavLst>
                                    </p:anim>
                                    <p:anim calcmode="lin" valueType="num">
                                      <p:cBhvr>
                                        <p:cTn id="8" dur="1000" fill="hold"/>
                                        <p:tgtEl>
                                          <p:spTgt spid="32"/>
                                        </p:tgtEl>
                                        <p:attrNameLst>
                                          <p:attrName>ppt_h</p:attrName>
                                        </p:attrNameLst>
                                      </p:cBhvr>
                                      <p:tavLst>
                                        <p:tav tm="0">
                                          <p:val>
                                            <p:fltVal val="0"/>
                                          </p:val>
                                        </p:tav>
                                        <p:tav tm="100000">
                                          <p:val>
                                            <p:strVal val="#ppt_h"/>
                                          </p:val>
                                        </p:tav>
                                      </p:tavLst>
                                    </p:anim>
                                    <p:anim calcmode="lin" valueType="num">
                                      <p:cBhvr>
                                        <p:cTn id="9" dur="1000" fill="hold"/>
                                        <p:tgtEl>
                                          <p:spTgt spid="32"/>
                                        </p:tgtEl>
                                        <p:attrNameLst>
                                          <p:attrName>style.rotation</p:attrName>
                                        </p:attrNameLst>
                                      </p:cBhvr>
                                      <p:tavLst>
                                        <p:tav tm="0">
                                          <p:val>
                                            <p:fltVal val="90"/>
                                          </p:val>
                                        </p:tav>
                                        <p:tav tm="100000">
                                          <p:val>
                                            <p:fltVal val="0"/>
                                          </p:val>
                                        </p:tav>
                                      </p:tavLst>
                                    </p:anim>
                                    <p:animEffect transition="in" filter="fade">
                                      <p:cBhvr>
                                        <p:cTn id="10"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389" t="33333" r="35673" b="33137"/>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print">
            <a:extLst>
              <a:ext uri="{28A0092B-C50C-407E-A947-70E740481C1C}">
                <a14:useLocalDpi xmlns:a14="http://schemas.microsoft.com/office/drawing/2010/main" val="0"/>
              </a:ext>
            </a:extLst>
          </a:blip>
          <a:srcRect l="10622" t="19193" r="53615" b="23994"/>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65492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pPr algn="ctr"/>
            <a:r>
              <a:rPr lang="el-GR" sz="6600" b="1" dirty="0">
                <a:solidFill>
                  <a:schemeClr val="accent4">
                    <a:lumMod val="50000"/>
                  </a:schemeClr>
                </a:solidFill>
                <a:effectLst>
                  <a:outerShdw blurRad="38100" dist="38100" dir="2700000" algn="tl">
                    <a:srgbClr val="000000">
                      <a:alpha val="43137"/>
                    </a:srgbClr>
                  </a:outerShdw>
                </a:effectLst>
              </a:rPr>
              <a:t>Μπράβο, τα κατάφερες!!!</a:t>
            </a:r>
            <a:endParaRPr lang="en-GB" sz="6600" b="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32836" r="72427" b="32935"/>
          <a:stretch/>
        </p:blipFill>
        <p:spPr>
          <a:xfrm>
            <a:off x="4799321" y="1992574"/>
            <a:ext cx="2242924" cy="2347416"/>
          </a:xfrm>
          <a:prstGeom prst="rect">
            <a:avLst/>
          </a:prstGeom>
        </p:spPr>
      </p:pic>
      <p:sp>
        <p:nvSpPr>
          <p:cNvPr id="2" name="Rectangle 1"/>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71455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3593161" y="363673"/>
            <a:ext cx="1767255" cy="896577"/>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4" name="Rectangle 23"/>
          <p:cNvSpPr/>
          <p:nvPr/>
        </p:nvSpPr>
        <p:spPr>
          <a:xfrm>
            <a:off x="1813121" y="2906471"/>
            <a:ext cx="1641023" cy="147781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3" name="Rectangle 22"/>
          <p:cNvSpPr/>
          <p:nvPr/>
        </p:nvSpPr>
        <p:spPr>
          <a:xfrm>
            <a:off x="2368893" y="1617728"/>
            <a:ext cx="1607701" cy="120332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6" name="Rectangle 25"/>
          <p:cNvSpPr/>
          <p:nvPr/>
        </p:nvSpPr>
        <p:spPr>
          <a:xfrm>
            <a:off x="5287656" y="1748380"/>
            <a:ext cx="1661745" cy="1213338"/>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7" name="Rectangle 26"/>
          <p:cNvSpPr/>
          <p:nvPr/>
        </p:nvSpPr>
        <p:spPr>
          <a:xfrm>
            <a:off x="5645368" y="3249064"/>
            <a:ext cx="1477422" cy="104354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dirty="0"/>
          </a:p>
        </p:txBody>
      </p:sp>
      <p:sp>
        <p:nvSpPr>
          <p:cNvPr id="22" name="Rectangle 21"/>
          <p:cNvSpPr/>
          <p:nvPr/>
        </p:nvSpPr>
        <p:spPr>
          <a:xfrm>
            <a:off x="1156928" y="4797556"/>
            <a:ext cx="1609946" cy="12068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pic>
        <p:nvPicPr>
          <p:cNvPr id="10" name="Picture 9"/>
          <p:cNvPicPr>
            <a:picLocks noChangeAspect="1"/>
          </p:cNvPicPr>
          <p:nvPr/>
        </p:nvPicPr>
        <p:blipFill>
          <a:blip r:embed="rId2"/>
          <a:stretch>
            <a:fillRect/>
          </a:stretch>
        </p:blipFill>
        <p:spPr>
          <a:xfrm>
            <a:off x="7477093" y="1314712"/>
            <a:ext cx="1391389" cy="1043542"/>
          </a:xfrm>
          <a:prstGeom prst="rect">
            <a:avLst/>
          </a:prstGeom>
        </p:spPr>
      </p:pic>
      <p:pic>
        <p:nvPicPr>
          <p:cNvPr id="11" name="Picture 10">
            <a:hlinkClick r:id="rId3" action="ppaction://hlinksldjump"/>
          </p:cNvPr>
          <p:cNvPicPr>
            <a:picLocks noChangeAspect="1"/>
          </p:cNvPicPr>
          <p:nvPr/>
        </p:nvPicPr>
        <p:blipFill rotWithShape="1">
          <a:blip r:embed="rId4"/>
          <a:srcRect l="22504" t="5134" r="2506" b="5903"/>
          <a:stretch/>
        </p:blipFill>
        <p:spPr>
          <a:xfrm>
            <a:off x="9089108" y="2176853"/>
            <a:ext cx="1235136" cy="1098954"/>
          </a:xfrm>
          <a:prstGeom prst="rect">
            <a:avLst/>
          </a:prstGeom>
          <a:ln w="28575">
            <a:solidFill>
              <a:schemeClr val="accent1"/>
            </a:solidFill>
          </a:ln>
        </p:spPr>
      </p:pic>
      <p:pic>
        <p:nvPicPr>
          <p:cNvPr id="12" name="Picture 11">
            <a:hlinkClick r:id="rId3" action="ppaction://hlinksldjump"/>
          </p:cNvPr>
          <p:cNvPicPr>
            <a:picLocks noChangeAspect="1"/>
          </p:cNvPicPr>
          <p:nvPr/>
        </p:nvPicPr>
        <p:blipFill rotWithShape="1">
          <a:blip r:embed="rId5"/>
          <a:srcRect l="7313" t="26414" r="6737" b="17954"/>
          <a:stretch/>
        </p:blipFill>
        <p:spPr>
          <a:xfrm>
            <a:off x="7497938" y="468952"/>
            <a:ext cx="1423513" cy="691057"/>
          </a:xfrm>
          <a:prstGeom prst="rect">
            <a:avLst/>
          </a:prstGeom>
          <a:ln w="38100">
            <a:solidFill>
              <a:schemeClr val="accent1"/>
            </a:solidFill>
          </a:ln>
        </p:spPr>
      </p:pic>
      <p:pic>
        <p:nvPicPr>
          <p:cNvPr id="13" name="Picture 12">
            <a:hlinkClick r:id="rId3" action="ppaction://hlinksldjump"/>
          </p:cNvPr>
          <p:cNvPicPr>
            <a:picLocks noChangeAspect="1"/>
          </p:cNvPicPr>
          <p:nvPr/>
        </p:nvPicPr>
        <p:blipFill>
          <a:blip r:embed="rId6"/>
          <a:stretch>
            <a:fillRect/>
          </a:stretch>
        </p:blipFill>
        <p:spPr>
          <a:xfrm>
            <a:off x="9112804" y="811961"/>
            <a:ext cx="1294159" cy="970619"/>
          </a:xfrm>
          <a:prstGeom prst="rect">
            <a:avLst/>
          </a:prstGeom>
        </p:spPr>
      </p:pic>
      <p:pic>
        <p:nvPicPr>
          <p:cNvPr id="14" name="Picture 13">
            <a:hlinkClick r:id="rId3" action="ppaction://hlinksldjump"/>
          </p:cNvPr>
          <p:cNvPicPr>
            <a:picLocks noChangeAspect="1"/>
          </p:cNvPicPr>
          <p:nvPr/>
        </p:nvPicPr>
        <p:blipFill rotWithShape="1">
          <a:blip r:embed="rId7"/>
          <a:srcRect l="1575" t="3526" r="518" b="5379"/>
          <a:stretch/>
        </p:blipFill>
        <p:spPr>
          <a:xfrm>
            <a:off x="7457150" y="2782251"/>
            <a:ext cx="1431272" cy="1045057"/>
          </a:xfrm>
          <a:prstGeom prst="rect">
            <a:avLst/>
          </a:prstGeom>
          <a:ln w="28575">
            <a:solidFill>
              <a:schemeClr val="accent1"/>
            </a:solidFill>
          </a:ln>
        </p:spPr>
      </p:pic>
      <p:pic>
        <p:nvPicPr>
          <p:cNvPr id="15" name="Picture 14">
            <a:hlinkClick r:id="rId3" action="ppaction://hlinksldjump"/>
          </p:cNvPr>
          <p:cNvPicPr>
            <a:picLocks noChangeAspect="1"/>
          </p:cNvPicPr>
          <p:nvPr/>
        </p:nvPicPr>
        <p:blipFill rotWithShape="1">
          <a:blip r:embed="rId8"/>
          <a:srcRect l="8660" t="14291" r="13267" b="15815"/>
          <a:stretch/>
        </p:blipFill>
        <p:spPr>
          <a:xfrm>
            <a:off x="5867379" y="413632"/>
            <a:ext cx="1278202" cy="862552"/>
          </a:xfrm>
          <a:prstGeom prst="rect">
            <a:avLst/>
          </a:prstGeom>
          <a:ln w="28575">
            <a:solidFill>
              <a:schemeClr val="accent1"/>
            </a:solidFill>
          </a:ln>
        </p:spPr>
      </p:pic>
      <p:pic>
        <p:nvPicPr>
          <p:cNvPr id="21" name="Picture 20"/>
          <p:cNvPicPr>
            <a:picLocks noChangeAspect="1"/>
          </p:cNvPicPr>
          <p:nvPr/>
        </p:nvPicPr>
        <p:blipFill rotWithShape="1">
          <a:blip r:embed="rId9">
            <a:clrChange>
              <a:clrFrom>
                <a:srgbClr val="FFFFFF"/>
              </a:clrFrom>
              <a:clrTo>
                <a:srgbClr val="FFFFFF">
                  <a:alpha val="0"/>
                </a:srgbClr>
              </a:clrTo>
            </a:clrChange>
          </a:blip>
          <a:srcRect l="9622" t="2599" r="8474"/>
          <a:stretch/>
        </p:blipFill>
        <p:spPr>
          <a:xfrm>
            <a:off x="2864455" y="1353081"/>
            <a:ext cx="3217985" cy="5084411"/>
          </a:xfrm>
          <a:prstGeom prst="rect">
            <a:avLst/>
          </a:prstGeom>
        </p:spPr>
      </p:pic>
      <p:sp>
        <p:nvSpPr>
          <p:cNvPr id="5" name="TextBox 4">
            <a:extLst>
              <a:ext uri="{FF2B5EF4-FFF2-40B4-BE49-F238E27FC236}">
                <a16:creationId xmlns:a16="http://schemas.microsoft.com/office/drawing/2014/main" xmlns="" id="{E655E623-D44F-4B6F-B75F-21F8E22CA54A}"/>
              </a:ext>
            </a:extLst>
          </p:cNvPr>
          <p:cNvSpPr txBox="1"/>
          <p:nvPr/>
        </p:nvSpPr>
        <p:spPr>
          <a:xfrm>
            <a:off x="7518761" y="4098192"/>
            <a:ext cx="3409686"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l-GR" dirty="0"/>
              <a:t>Ας θυμηθούμε ξανά την ιστορία...</a:t>
            </a:r>
          </a:p>
          <a:p>
            <a:pPr algn="ctr"/>
            <a:r>
              <a:rPr lang="el-GR" dirty="0"/>
              <a:t>Τοποθετούμε τις εικόνες με τη σωστή σειρά, από την αρχή μέχρι το τέλος, στα άδεια κουτάκια, όπως δείχνουν τα βέλη. Θα μας βοηθήσει αυτό το καπέλο. «Το καπέλο της Αφήγησης».</a:t>
            </a:r>
          </a:p>
        </p:txBody>
      </p:sp>
      <p:grpSp>
        <p:nvGrpSpPr>
          <p:cNvPr id="2" name="Group 1"/>
          <p:cNvGrpSpPr/>
          <p:nvPr/>
        </p:nvGrpSpPr>
        <p:grpSpPr>
          <a:xfrm>
            <a:off x="3703530" y="1782580"/>
            <a:ext cx="1515649" cy="2510025"/>
            <a:chOff x="2179529" y="1782579"/>
            <a:chExt cx="1515649" cy="2510025"/>
          </a:xfrm>
        </p:grpSpPr>
        <p:cxnSp>
          <p:nvCxnSpPr>
            <p:cNvPr id="3" name="Straight Arrow Connector 2"/>
            <p:cNvCxnSpPr/>
            <p:nvPr/>
          </p:nvCxnSpPr>
          <p:spPr>
            <a:xfrm>
              <a:off x="3294345" y="2906471"/>
              <a:ext cx="400833" cy="11644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179529" y="3056351"/>
              <a:ext cx="388307" cy="123625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743200" y="1782579"/>
              <a:ext cx="209586" cy="94375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056351" y="1954464"/>
              <a:ext cx="150312" cy="52177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 name="Picture 34">
            <a:hlinkClick r:id="rId10" action="ppaction://hlinksldjump"/>
          </p:cNvPr>
          <p:cNvPicPr>
            <a:picLocks noChangeAspect="1"/>
          </p:cNvPicPr>
          <p:nvPr/>
        </p:nvPicPr>
        <p:blipFill rotWithShape="1">
          <a:blip r:embed="rId11" cstate="print">
            <a:extLst>
              <a:ext uri="{28A0092B-C50C-407E-A947-70E740481C1C}">
                <a14:useLocalDpi xmlns:a14="http://schemas.microsoft.com/office/drawing/2010/main" val="0"/>
              </a:ext>
            </a:extLst>
          </a:blip>
          <a:srcRect l="9340" t="19443" r="53173" b="22489"/>
          <a:stretch/>
        </p:blipFill>
        <p:spPr>
          <a:xfrm>
            <a:off x="11078557" y="5347008"/>
            <a:ext cx="689484" cy="782509"/>
          </a:xfrm>
          <a:prstGeom prst="rect">
            <a:avLst/>
          </a:prstGeom>
        </p:spPr>
      </p:pic>
      <p:pic>
        <p:nvPicPr>
          <p:cNvPr id="38" name="Picture 37"/>
          <p:cNvPicPr>
            <a:picLocks noChangeAspect="1"/>
          </p:cNvPicPr>
          <p:nvPr/>
        </p:nvPicPr>
        <p:blipFill>
          <a:blip r:embed="rId2"/>
          <a:stretch>
            <a:fillRect/>
          </a:stretch>
        </p:blipFill>
        <p:spPr>
          <a:xfrm>
            <a:off x="1266206" y="4891205"/>
            <a:ext cx="1391389" cy="1043542"/>
          </a:xfrm>
          <a:prstGeom prst="rect">
            <a:avLst/>
          </a:prstGeom>
        </p:spPr>
      </p:pic>
    </p:spTree>
    <p:extLst>
      <p:ext uri="{BB962C8B-B14F-4D97-AF65-F5344CB8AC3E}">
        <p14:creationId xmlns:p14="http://schemas.microsoft.com/office/powerpoint/2010/main" val="1069299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1000" fill="hold"/>
                                        <p:tgtEl>
                                          <p:spTgt spid="38"/>
                                        </p:tgtEl>
                                        <p:attrNameLst>
                                          <p:attrName>ppt_w</p:attrName>
                                        </p:attrNameLst>
                                      </p:cBhvr>
                                      <p:tavLst>
                                        <p:tav tm="0">
                                          <p:val>
                                            <p:fltVal val="0"/>
                                          </p:val>
                                        </p:tav>
                                        <p:tav tm="100000">
                                          <p:val>
                                            <p:strVal val="#ppt_w"/>
                                          </p:val>
                                        </p:tav>
                                      </p:tavLst>
                                    </p:anim>
                                    <p:anim calcmode="lin" valueType="num">
                                      <p:cBhvr>
                                        <p:cTn id="8" dur="1000" fill="hold"/>
                                        <p:tgtEl>
                                          <p:spTgt spid="38"/>
                                        </p:tgtEl>
                                        <p:attrNameLst>
                                          <p:attrName>ppt_h</p:attrName>
                                        </p:attrNameLst>
                                      </p:cBhvr>
                                      <p:tavLst>
                                        <p:tav tm="0">
                                          <p:val>
                                            <p:fltVal val="0"/>
                                          </p:val>
                                        </p:tav>
                                        <p:tav tm="100000">
                                          <p:val>
                                            <p:strVal val="#ppt_h"/>
                                          </p:val>
                                        </p:tav>
                                      </p:tavLst>
                                    </p:anim>
                                    <p:anim calcmode="lin" valueType="num">
                                      <p:cBhvr>
                                        <p:cTn id="9" dur="1000" fill="hold"/>
                                        <p:tgtEl>
                                          <p:spTgt spid="38"/>
                                        </p:tgtEl>
                                        <p:attrNameLst>
                                          <p:attrName>style.rotation</p:attrName>
                                        </p:attrNameLst>
                                      </p:cBhvr>
                                      <p:tavLst>
                                        <p:tav tm="0">
                                          <p:val>
                                            <p:fltVal val="90"/>
                                          </p:val>
                                        </p:tav>
                                        <p:tav tm="100000">
                                          <p:val>
                                            <p:fltVal val="0"/>
                                          </p:val>
                                        </p:tav>
                                      </p:tavLst>
                                    </p:anim>
                                    <p:animEffect transition="in" filter="fade">
                                      <p:cBhvr>
                                        <p:cTn id="10"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389" t="33333" r="35673" b="33137"/>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print">
            <a:extLst>
              <a:ext uri="{28A0092B-C50C-407E-A947-70E740481C1C}">
                <a14:useLocalDpi xmlns:a14="http://schemas.microsoft.com/office/drawing/2010/main" val="0"/>
              </a:ext>
            </a:extLst>
          </a:blip>
          <a:srcRect l="10622" t="19193" r="53615" b="23994"/>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27612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3593161" y="363673"/>
            <a:ext cx="1767255" cy="896577"/>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4" name="Rectangle 23"/>
          <p:cNvSpPr/>
          <p:nvPr/>
        </p:nvSpPr>
        <p:spPr>
          <a:xfrm>
            <a:off x="1813121" y="2906471"/>
            <a:ext cx="1641023" cy="147781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3" name="Rectangle 22"/>
          <p:cNvSpPr/>
          <p:nvPr/>
        </p:nvSpPr>
        <p:spPr>
          <a:xfrm>
            <a:off x="2368893" y="1617728"/>
            <a:ext cx="1607701" cy="120332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6" name="Rectangle 25"/>
          <p:cNvSpPr/>
          <p:nvPr/>
        </p:nvSpPr>
        <p:spPr>
          <a:xfrm>
            <a:off x="5287656" y="1748380"/>
            <a:ext cx="1661745" cy="1213338"/>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7" name="Rectangle 26"/>
          <p:cNvSpPr/>
          <p:nvPr/>
        </p:nvSpPr>
        <p:spPr>
          <a:xfrm>
            <a:off x="5645368" y="3249064"/>
            <a:ext cx="1477422" cy="104354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dirty="0"/>
          </a:p>
        </p:txBody>
      </p:sp>
      <p:sp>
        <p:nvSpPr>
          <p:cNvPr id="22" name="Rectangle 21"/>
          <p:cNvSpPr/>
          <p:nvPr/>
        </p:nvSpPr>
        <p:spPr>
          <a:xfrm>
            <a:off x="1156928" y="4797556"/>
            <a:ext cx="1609946" cy="12068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pic>
        <p:nvPicPr>
          <p:cNvPr id="10" name="Picture 9">
            <a:hlinkClick r:id="rId2" action="ppaction://hlinksldjump"/>
          </p:cNvPr>
          <p:cNvPicPr>
            <a:picLocks noChangeAspect="1"/>
          </p:cNvPicPr>
          <p:nvPr/>
        </p:nvPicPr>
        <p:blipFill>
          <a:blip r:embed="rId3"/>
          <a:stretch>
            <a:fillRect/>
          </a:stretch>
        </p:blipFill>
        <p:spPr>
          <a:xfrm>
            <a:off x="7477093" y="1314712"/>
            <a:ext cx="1391389" cy="1043542"/>
          </a:xfrm>
          <a:prstGeom prst="rect">
            <a:avLst/>
          </a:prstGeom>
        </p:spPr>
      </p:pic>
      <p:pic>
        <p:nvPicPr>
          <p:cNvPr id="11" name="Picture 10"/>
          <p:cNvPicPr>
            <a:picLocks noChangeAspect="1"/>
          </p:cNvPicPr>
          <p:nvPr/>
        </p:nvPicPr>
        <p:blipFill rotWithShape="1">
          <a:blip r:embed="rId4"/>
          <a:srcRect l="22504" t="5134" r="2506" b="5903"/>
          <a:stretch/>
        </p:blipFill>
        <p:spPr>
          <a:xfrm>
            <a:off x="9089108" y="2176853"/>
            <a:ext cx="1235136" cy="1098954"/>
          </a:xfrm>
          <a:prstGeom prst="rect">
            <a:avLst/>
          </a:prstGeom>
          <a:ln w="28575">
            <a:solidFill>
              <a:schemeClr val="accent1"/>
            </a:solidFill>
          </a:ln>
        </p:spPr>
      </p:pic>
      <p:pic>
        <p:nvPicPr>
          <p:cNvPr id="12" name="Picture 11">
            <a:hlinkClick r:id="rId2" action="ppaction://hlinksldjump"/>
          </p:cNvPr>
          <p:cNvPicPr>
            <a:picLocks noChangeAspect="1"/>
          </p:cNvPicPr>
          <p:nvPr/>
        </p:nvPicPr>
        <p:blipFill rotWithShape="1">
          <a:blip r:embed="rId5"/>
          <a:srcRect l="7313" t="26414" r="6737" b="17954"/>
          <a:stretch/>
        </p:blipFill>
        <p:spPr>
          <a:xfrm>
            <a:off x="7497938" y="468952"/>
            <a:ext cx="1423513" cy="691057"/>
          </a:xfrm>
          <a:prstGeom prst="rect">
            <a:avLst/>
          </a:prstGeom>
          <a:ln w="38100">
            <a:solidFill>
              <a:schemeClr val="accent1"/>
            </a:solidFill>
          </a:ln>
        </p:spPr>
      </p:pic>
      <p:pic>
        <p:nvPicPr>
          <p:cNvPr id="13" name="Picture 12">
            <a:hlinkClick r:id="rId2" action="ppaction://hlinksldjump"/>
          </p:cNvPr>
          <p:cNvPicPr>
            <a:picLocks noChangeAspect="1"/>
          </p:cNvPicPr>
          <p:nvPr/>
        </p:nvPicPr>
        <p:blipFill>
          <a:blip r:embed="rId6"/>
          <a:stretch>
            <a:fillRect/>
          </a:stretch>
        </p:blipFill>
        <p:spPr>
          <a:xfrm>
            <a:off x="9112804" y="811961"/>
            <a:ext cx="1294159" cy="970619"/>
          </a:xfrm>
          <a:prstGeom prst="rect">
            <a:avLst/>
          </a:prstGeom>
        </p:spPr>
      </p:pic>
      <p:pic>
        <p:nvPicPr>
          <p:cNvPr id="14" name="Picture 13">
            <a:hlinkClick r:id="rId2" action="ppaction://hlinksldjump"/>
          </p:cNvPr>
          <p:cNvPicPr>
            <a:picLocks noChangeAspect="1"/>
          </p:cNvPicPr>
          <p:nvPr/>
        </p:nvPicPr>
        <p:blipFill rotWithShape="1">
          <a:blip r:embed="rId7"/>
          <a:srcRect l="1575" t="3526" r="518" b="5379"/>
          <a:stretch/>
        </p:blipFill>
        <p:spPr>
          <a:xfrm>
            <a:off x="7457150" y="2782251"/>
            <a:ext cx="1431272" cy="1045057"/>
          </a:xfrm>
          <a:prstGeom prst="rect">
            <a:avLst/>
          </a:prstGeom>
          <a:ln w="28575">
            <a:solidFill>
              <a:schemeClr val="accent1"/>
            </a:solidFill>
          </a:ln>
        </p:spPr>
      </p:pic>
      <p:pic>
        <p:nvPicPr>
          <p:cNvPr id="15" name="Picture 14">
            <a:hlinkClick r:id="rId2" action="ppaction://hlinksldjump"/>
          </p:cNvPr>
          <p:cNvPicPr>
            <a:picLocks noChangeAspect="1"/>
          </p:cNvPicPr>
          <p:nvPr/>
        </p:nvPicPr>
        <p:blipFill rotWithShape="1">
          <a:blip r:embed="rId8"/>
          <a:srcRect l="8660" t="14291" r="13267" b="15815"/>
          <a:stretch/>
        </p:blipFill>
        <p:spPr>
          <a:xfrm>
            <a:off x="5867379" y="413632"/>
            <a:ext cx="1278202" cy="862552"/>
          </a:xfrm>
          <a:prstGeom prst="rect">
            <a:avLst/>
          </a:prstGeom>
          <a:ln w="28575">
            <a:solidFill>
              <a:schemeClr val="accent1"/>
            </a:solidFill>
          </a:ln>
        </p:spPr>
      </p:pic>
      <p:pic>
        <p:nvPicPr>
          <p:cNvPr id="21" name="Picture 20"/>
          <p:cNvPicPr>
            <a:picLocks noChangeAspect="1"/>
          </p:cNvPicPr>
          <p:nvPr/>
        </p:nvPicPr>
        <p:blipFill rotWithShape="1">
          <a:blip r:embed="rId9">
            <a:clrChange>
              <a:clrFrom>
                <a:srgbClr val="FFFFFF"/>
              </a:clrFrom>
              <a:clrTo>
                <a:srgbClr val="FFFFFF">
                  <a:alpha val="0"/>
                </a:srgbClr>
              </a:clrTo>
            </a:clrChange>
          </a:blip>
          <a:srcRect l="9622" t="2599" r="8474"/>
          <a:stretch/>
        </p:blipFill>
        <p:spPr>
          <a:xfrm>
            <a:off x="2864455" y="1353081"/>
            <a:ext cx="3217985" cy="5084411"/>
          </a:xfrm>
          <a:prstGeom prst="rect">
            <a:avLst/>
          </a:prstGeom>
        </p:spPr>
      </p:pic>
      <p:sp>
        <p:nvSpPr>
          <p:cNvPr id="5" name="TextBox 4">
            <a:extLst>
              <a:ext uri="{FF2B5EF4-FFF2-40B4-BE49-F238E27FC236}">
                <a16:creationId xmlns:a16="http://schemas.microsoft.com/office/drawing/2014/main" xmlns="" id="{E655E623-D44F-4B6F-B75F-21F8E22CA54A}"/>
              </a:ext>
            </a:extLst>
          </p:cNvPr>
          <p:cNvSpPr txBox="1"/>
          <p:nvPr/>
        </p:nvSpPr>
        <p:spPr>
          <a:xfrm>
            <a:off x="7518761" y="4098192"/>
            <a:ext cx="3409686"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l-GR" dirty="0"/>
              <a:t>Ας θυμηθούμε ξανά την ιστορία...</a:t>
            </a:r>
          </a:p>
          <a:p>
            <a:pPr algn="ctr"/>
            <a:r>
              <a:rPr lang="el-GR" dirty="0"/>
              <a:t>Τοποθετούμε τις εικόνες με τη σωστή σειρά, από την αρχή μέχρι το τέλος, στα άδεια κουτάκια, όπως δείχνουν τα βέλη. Θα μας βοηθήσει αυτό το καπέλο. «Το καπέλο της Αφήγησης».</a:t>
            </a:r>
          </a:p>
        </p:txBody>
      </p:sp>
      <p:grpSp>
        <p:nvGrpSpPr>
          <p:cNvPr id="2" name="Group 1"/>
          <p:cNvGrpSpPr/>
          <p:nvPr/>
        </p:nvGrpSpPr>
        <p:grpSpPr>
          <a:xfrm>
            <a:off x="3703530" y="1782580"/>
            <a:ext cx="1515649" cy="2510025"/>
            <a:chOff x="2179529" y="1782579"/>
            <a:chExt cx="1515649" cy="2510025"/>
          </a:xfrm>
        </p:grpSpPr>
        <p:cxnSp>
          <p:nvCxnSpPr>
            <p:cNvPr id="3" name="Straight Arrow Connector 2"/>
            <p:cNvCxnSpPr/>
            <p:nvPr/>
          </p:nvCxnSpPr>
          <p:spPr>
            <a:xfrm>
              <a:off x="3294345" y="2906471"/>
              <a:ext cx="400833" cy="11644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179529" y="3056351"/>
              <a:ext cx="388307" cy="123625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743200" y="1782579"/>
              <a:ext cx="209586" cy="94375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056351" y="1954464"/>
              <a:ext cx="150312" cy="52177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 name="Picture 34">
            <a:hlinkClick r:id="rId10" action="ppaction://hlinksldjump"/>
          </p:cNvPr>
          <p:cNvPicPr>
            <a:picLocks noChangeAspect="1"/>
          </p:cNvPicPr>
          <p:nvPr/>
        </p:nvPicPr>
        <p:blipFill rotWithShape="1">
          <a:blip r:embed="rId11" cstate="print">
            <a:extLst>
              <a:ext uri="{28A0092B-C50C-407E-A947-70E740481C1C}">
                <a14:useLocalDpi xmlns:a14="http://schemas.microsoft.com/office/drawing/2010/main" val="0"/>
              </a:ext>
            </a:extLst>
          </a:blip>
          <a:srcRect l="9340" t="19443" r="53173" b="22489"/>
          <a:stretch/>
        </p:blipFill>
        <p:spPr>
          <a:xfrm>
            <a:off x="11078557" y="5347008"/>
            <a:ext cx="689484" cy="782509"/>
          </a:xfrm>
          <a:prstGeom prst="rect">
            <a:avLst/>
          </a:prstGeom>
        </p:spPr>
      </p:pic>
      <p:pic>
        <p:nvPicPr>
          <p:cNvPr id="38" name="Picture 37"/>
          <p:cNvPicPr>
            <a:picLocks noChangeAspect="1"/>
          </p:cNvPicPr>
          <p:nvPr/>
        </p:nvPicPr>
        <p:blipFill>
          <a:blip r:embed="rId3"/>
          <a:stretch>
            <a:fillRect/>
          </a:stretch>
        </p:blipFill>
        <p:spPr>
          <a:xfrm>
            <a:off x="1266206" y="4891205"/>
            <a:ext cx="1391389" cy="1043542"/>
          </a:xfrm>
          <a:prstGeom prst="rect">
            <a:avLst/>
          </a:prstGeom>
        </p:spPr>
      </p:pic>
      <p:pic>
        <p:nvPicPr>
          <p:cNvPr id="28" name="Picture 27"/>
          <p:cNvPicPr>
            <a:picLocks noChangeAspect="1"/>
          </p:cNvPicPr>
          <p:nvPr/>
        </p:nvPicPr>
        <p:blipFill rotWithShape="1">
          <a:blip r:embed="rId4"/>
          <a:srcRect l="22504" t="5134" r="2506" b="5903"/>
          <a:stretch/>
        </p:blipFill>
        <p:spPr>
          <a:xfrm>
            <a:off x="2048902" y="3054460"/>
            <a:ext cx="1235136" cy="1098954"/>
          </a:xfrm>
          <a:prstGeom prst="rect">
            <a:avLst/>
          </a:prstGeom>
          <a:ln w="28575">
            <a:solidFill>
              <a:schemeClr val="accent1"/>
            </a:solidFill>
          </a:ln>
        </p:spPr>
      </p:pic>
    </p:spTree>
    <p:extLst>
      <p:ext uri="{BB962C8B-B14F-4D97-AF65-F5344CB8AC3E}">
        <p14:creationId xmlns:p14="http://schemas.microsoft.com/office/powerpoint/2010/main" val="141268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fltVal val="0"/>
                                          </p:val>
                                        </p:tav>
                                        <p:tav tm="100000">
                                          <p:val>
                                            <p:strVal val="#ppt_w"/>
                                          </p:val>
                                        </p:tav>
                                      </p:tavLst>
                                    </p:anim>
                                    <p:anim calcmode="lin" valueType="num">
                                      <p:cBhvr>
                                        <p:cTn id="8" dur="1000" fill="hold"/>
                                        <p:tgtEl>
                                          <p:spTgt spid="28"/>
                                        </p:tgtEl>
                                        <p:attrNameLst>
                                          <p:attrName>ppt_h</p:attrName>
                                        </p:attrNameLst>
                                      </p:cBhvr>
                                      <p:tavLst>
                                        <p:tav tm="0">
                                          <p:val>
                                            <p:fltVal val="0"/>
                                          </p:val>
                                        </p:tav>
                                        <p:tav tm="100000">
                                          <p:val>
                                            <p:strVal val="#ppt_h"/>
                                          </p:val>
                                        </p:tav>
                                      </p:tavLst>
                                    </p:anim>
                                    <p:anim calcmode="lin" valueType="num">
                                      <p:cBhvr>
                                        <p:cTn id="9" dur="1000" fill="hold"/>
                                        <p:tgtEl>
                                          <p:spTgt spid="28"/>
                                        </p:tgtEl>
                                        <p:attrNameLst>
                                          <p:attrName>style.rotation</p:attrName>
                                        </p:attrNameLst>
                                      </p:cBhvr>
                                      <p:tavLst>
                                        <p:tav tm="0">
                                          <p:val>
                                            <p:fltVal val="90"/>
                                          </p:val>
                                        </p:tav>
                                        <p:tav tm="100000">
                                          <p:val>
                                            <p:fltVal val="0"/>
                                          </p:val>
                                        </p:tav>
                                      </p:tavLst>
                                    </p:anim>
                                    <p:animEffect transition="in" filter="fade">
                                      <p:cBhvr>
                                        <p:cTn id="10"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389" t="33333" r="35673" b="33137"/>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print">
            <a:extLst>
              <a:ext uri="{28A0092B-C50C-407E-A947-70E740481C1C}">
                <a14:useLocalDpi xmlns:a14="http://schemas.microsoft.com/office/drawing/2010/main" val="0"/>
              </a:ext>
            </a:extLst>
          </a:blip>
          <a:srcRect l="10622" t="19193" r="53615" b="23994"/>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2734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3593161" y="363673"/>
            <a:ext cx="1767255" cy="896577"/>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4" name="Rectangle 23"/>
          <p:cNvSpPr/>
          <p:nvPr/>
        </p:nvSpPr>
        <p:spPr>
          <a:xfrm>
            <a:off x="1813121" y="2906471"/>
            <a:ext cx="1641023" cy="147781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3" name="Rectangle 22"/>
          <p:cNvSpPr/>
          <p:nvPr/>
        </p:nvSpPr>
        <p:spPr>
          <a:xfrm>
            <a:off x="2368893" y="1617728"/>
            <a:ext cx="1607701" cy="120332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6" name="Rectangle 25"/>
          <p:cNvSpPr/>
          <p:nvPr/>
        </p:nvSpPr>
        <p:spPr>
          <a:xfrm>
            <a:off x="5287656" y="1748380"/>
            <a:ext cx="1661745" cy="1213338"/>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7" name="Rectangle 26"/>
          <p:cNvSpPr/>
          <p:nvPr/>
        </p:nvSpPr>
        <p:spPr>
          <a:xfrm>
            <a:off x="5645368" y="3249064"/>
            <a:ext cx="1477422" cy="104354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dirty="0"/>
          </a:p>
        </p:txBody>
      </p:sp>
      <p:sp>
        <p:nvSpPr>
          <p:cNvPr id="22" name="Rectangle 21"/>
          <p:cNvSpPr/>
          <p:nvPr/>
        </p:nvSpPr>
        <p:spPr>
          <a:xfrm>
            <a:off x="1156928" y="4797556"/>
            <a:ext cx="1609946" cy="12068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pic>
        <p:nvPicPr>
          <p:cNvPr id="10" name="Picture 9">
            <a:hlinkClick r:id="rId2" action="ppaction://hlinksldjump"/>
          </p:cNvPr>
          <p:cNvPicPr>
            <a:picLocks noChangeAspect="1"/>
          </p:cNvPicPr>
          <p:nvPr/>
        </p:nvPicPr>
        <p:blipFill>
          <a:blip r:embed="rId3"/>
          <a:stretch>
            <a:fillRect/>
          </a:stretch>
        </p:blipFill>
        <p:spPr>
          <a:xfrm>
            <a:off x="7477093" y="1314712"/>
            <a:ext cx="1391389" cy="1043542"/>
          </a:xfrm>
          <a:prstGeom prst="rect">
            <a:avLst/>
          </a:prstGeom>
        </p:spPr>
      </p:pic>
      <p:pic>
        <p:nvPicPr>
          <p:cNvPr id="11" name="Picture 10">
            <a:hlinkClick r:id="rId2" action="ppaction://hlinksldjump"/>
          </p:cNvPr>
          <p:cNvPicPr>
            <a:picLocks noChangeAspect="1"/>
          </p:cNvPicPr>
          <p:nvPr/>
        </p:nvPicPr>
        <p:blipFill rotWithShape="1">
          <a:blip r:embed="rId4"/>
          <a:srcRect l="22504" t="5134" r="2506" b="5903"/>
          <a:stretch/>
        </p:blipFill>
        <p:spPr>
          <a:xfrm>
            <a:off x="9089108" y="2176853"/>
            <a:ext cx="1235136" cy="1098954"/>
          </a:xfrm>
          <a:prstGeom prst="rect">
            <a:avLst/>
          </a:prstGeom>
          <a:ln w="28575">
            <a:solidFill>
              <a:schemeClr val="accent1"/>
            </a:solidFill>
          </a:ln>
        </p:spPr>
      </p:pic>
      <p:pic>
        <p:nvPicPr>
          <p:cNvPr id="12" name="Picture 11"/>
          <p:cNvPicPr>
            <a:picLocks noChangeAspect="1"/>
          </p:cNvPicPr>
          <p:nvPr/>
        </p:nvPicPr>
        <p:blipFill rotWithShape="1">
          <a:blip r:embed="rId5"/>
          <a:srcRect l="7313" t="26414" r="6737" b="17954"/>
          <a:stretch/>
        </p:blipFill>
        <p:spPr>
          <a:xfrm>
            <a:off x="7497938" y="468952"/>
            <a:ext cx="1423513" cy="691057"/>
          </a:xfrm>
          <a:prstGeom prst="rect">
            <a:avLst/>
          </a:prstGeom>
          <a:ln w="38100">
            <a:solidFill>
              <a:schemeClr val="accent1"/>
            </a:solidFill>
          </a:ln>
        </p:spPr>
      </p:pic>
      <p:pic>
        <p:nvPicPr>
          <p:cNvPr id="13" name="Picture 12">
            <a:hlinkClick r:id="rId2" action="ppaction://hlinksldjump"/>
          </p:cNvPr>
          <p:cNvPicPr>
            <a:picLocks noChangeAspect="1"/>
          </p:cNvPicPr>
          <p:nvPr/>
        </p:nvPicPr>
        <p:blipFill>
          <a:blip r:embed="rId6"/>
          <a:stretch>
            <a:fillRect/>
          </a:stretch>
        </p:blipFill>
        <p:spPr>
          <a:xfrm>
            <a:off x="9112804" y="811961"/>
            <a:ext cx="1294159" cy="970619"/>
          </a:xfrm>
          <a:prstGeom prst="rect">
            <a:avLst/>
          </a:prstGeom>
        </p:spPr>
      </p:pic>
      <p:pic>
        <p:nvPicPr>
          <p:cNvPr id="14" name="Picture 13">
            <a:hlinkClick r:id="rId2" action="ppaction://hlinksldjump"/>
          </p:cNvPr>
          <p:cNvPicPr>
            <a:picLocks noChangeAspect="1"/>
          </p:cNvPicPr>
          <p:nvPr/>
        </p:nvPicPr>
        <p:blipFill rotWithShape="1">
          <a:blip r:embed="rId7"/>
          <a:srcRect l="1575" t="3526" r="518" b="5379"/>
          <a:stretch/>
        </p:blipFill>
        <p:spPr>
          <a:xfrm>
            <a:off x="7457150" y="2782251"/>
            <a:ext cx="1431272" cy="1045057"/>
          </a:xfrm>
          <a:prstGeom prst="rect">
            <a:avLst/>
          </a:prstGeom>
          <a:ln w="28575">
            <a:solidFill>
              <a:schemeClr val="accent1"/>
            </a:solidFill>
          </a:ln>
        </p:spPr>
      </p:pic>
      <p:pic>
        <p:nvPicPr>
          <p:cNvPr id="15" name="Picture 14">
            <a:hlinkClick r:id="rId2" action="ppaction://hlinksldjump"/>
          </p:cNvPr>
          <p:cNvPicPr>
            <a:picLocks noChangeAspect="1"/>
          </p:cNvPicPr>
          <p:nvPr/>
        </p:nvPicPr>
        <p:blipFill rotWithShape="1">
          <a:blip r:embed="rId8"/>
          <a:srcRect l="8660" t="14291" r="13267" b="15815"/>
          <a:stretch/>
        </p:blipFill>
        <p:spPr>
          <a:xfrm>
            <a:off x="5867379" y="413632"/>
            <a:ext cx="1278202" cy="862552"/>
          </a:xfrm>
          <a:prstGeom prst="rect">
            <a:avLst/>
          </a:prstGeom>
          <a:ln w="28575">
            <a:solidFill>
              <a:schemeClr val="accent1"/>
            </a:solidFill>
          </a:ln>
        </p:spPr>
      </p:pic>
      <p:pic>
        <p:nvPicPr>
          <p:cNvPr id="21" name="Picture 20"/>
          <p:cNvPicPr>
            <a:picLocks noChangeAspect="1"/>
          </p:cNvPicPr>
          <p:nvPr/>
        </p:nvPicPr>
        <p:blipFill rotWithShape="1">
          <a:blip r:embed="rId9">
            <a:clrChange>
              <a:clrFrom>
                <a:srgbClr val="FFFFFF"/>
              </a:clrFrom>
              <a:clrTo>
                <a:srgbClr val="FFFFFF">
                  <a:alpha val="0"/>
                </a:srgbClr>
              </a:clrTo>
            </a:clrChange>
          </a:blip>
          <a:srcRect l="9622" t="2599" r="8474"/>
          <a:stretch/>
        </p:blipFill>
        <p:spPr>
          <a:xfrm>
            <a:off x="2864455" y="1353081"/>
            <a:ext cx="3217985" cy="5084411"/>
          </a:xfrm>
          <a:prstGeom prst="rect">
            <a:avLst/>
          </a:prstGeom>
        </p:spPr>
      </p:pic>
      <p:sp>
        <p:nvSpPr>
          <p:cNvPr id="5" name="TextBox 4">
            <a:extLst>
              <a:ext uri="{FF2B5EF4-FFF2-40B4-BE49-F238E27FC236}">
                <a16:creationId xmlns:a16="http://schemas.microsoft.com/office/drawing/2014/main" xmlns="" id="{E655E623-D44F-4B6F-B75F-21F8E22CA54A}"/>
              </a:ext>
            </a:extLst>
          </p:cNvPr>
          <p:cNvSpPr txBox="1"/>
          <p:nvPr/>
        </p:nvSpPr>
        <p:spPr>
          <a:xfrm>
            <a:off x="7518761" y="4098192"/>
            <a:ext cx="3409686"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l-GR" dirty="0"/>
              <a:t>Ας θυμηθούμε ξανά την ιστορία...</a:t>
            </a:r>
          </a:p>
          <a:p>
            <a:pPr algn="ctr"/>
            <a:r>
              <a:rPr lang="el-GR" dirty="0"/>
              <a:t>Τοποθετούμε τις εικόνες με τη σωστή σειρά, από την αρχή μέχρι το τέλος, στα άδεια κουτάκια, όπως δείχνουν τα βέλη. Θα μας βοηθήσει αυτό το καπέλο. «Το καπέλο της Αφήγησης».</a:t>
            </a:r>
          </a:p>
        </p:txBody>
      </p:sp>
      <p:grpSp>
        <p:nvGrpSpPr>
          <p:cNvPr id="2" name="Group 1"/>
          <p:cNvGrpSpPr/>
          <p:nvPr/>
        </p:nvGrpSpPr>
        <p:grpSpPr>
          <a:xfrm>
            <a:off x="3703530" y="1782580"/>
            <a:ext cx="1515649" cy="2510025"/>
            <a:chOff x="2179529" y="1782579"/>
            <a:chExt cx="1515649" cy="2510025"/>
          </a:xfrm>
        </p:grpSpPr>
        <p:cxnSp>
          <p:nvCxnSpPr>
            <p:cNvPr id="3" name="Straight Arrow Connector 2"/>
            <p:cNvCxnSpPr/>
            <p:nvPr/>
          </p:nvCxnSpPr>
          <p:spPr>
            <a:xfrm>
              <a:off x="3294345" y="2906471"/>
              <a:ext cx="400833" cy="11644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179529" y="3056351"/>
              <a:ext cx="388307" cy="123625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743200" y="1782579"/>
              <a:ext cx="209586" cy="94375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056351" y="1954464"/>
              <a:ext cx="150312" cy="52177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 name="Picture 34">
            <a:hlinkClick r:id="rId10" action="ppaction://hlinksldjump"/>
          </p:cNvPr>
          <p:cNvPicPr>
            <a:picLocks noChangeAspect="1"/>
          </p:cNvPicPr>
          <p:nvPr/>
        </p:nvPicPr>
        <p:blipFill rotWithShape="1">
          <a:blip r:embed="rId11" cstate="print">
            <a:extLst>
              <a:ext uri="{28A0092B-C50C-407E-A947-70E740481C1C}">
                <a14:useLocalDpi xmlns:a14="http://schemas.microsoft.com/office/drawing/2010/main" val="0"/>
              </a:ext>
            </a:extLst>
          </a:blip>
          <a:srcRect l="9340" t="19443" r="53173" b="22489"/>
          <a:stretch/>
        </p:blipFill>
        <p:spPr>
          <a:xfrm>
            <a:off x="11078557" y="5347008"/>
            <a:ext cx="689484" cy="782509"/>
          </a:xfrm>
          <a:prstGeom prst="rect">
            <a:avLst/>
          </a:prstGeom>
        </p:spPr>
      </p:pic>
      <p:pic>
        <p:nvPicPr>
          <p:cNvPr id="38" name="Picture 37"/>
          <p:cNvPicPr>
            <a:picLocks noChangeAspect="1"/>
          </p:cNvPicPr>
          <p:nvPr/>
        </p:nvPicPr>
        <p:blipFill>
          <a:blip r:embed="rId3"/>
          <a:stretch>
            <a:fillRect/>
          </a:stretch>
        </p:blipFill>
        <p:spPr>
          <a:xfrm>
            <a:off x="1266206" y="4891205"/>
            <a:ext cx="1391389" cy="1043542"/>
          </a:xfrm>
          <a:prstGeom prst="rect">
            <a:avLst/>
          </a:prstGeom>
        </p:spPr>
      </p:pic>
      <p:pic>
        <p:nvPicPr>
          <p:cNvPr id="28" name="Picture 27">
            <a:hlinkClick r:id="rId12" action="ppaction://hlinksldjump"/>
          </p:cNvPr>
          <p:cNvPicPr>
            <a:picLocks noChangeAspect="1"/>
          </p:cNvPicPr>
          <p:nvPr/>
        </p:nvPicPr>
        <p:blipFill rotWithShape="1">
          <a:blip r:embed="rId4"/>
          <a:srcRect l="22504" t="5134" r="2506" b="5903"/>
          <a:stretch/>
        </p:blipFill>
        <p:spPr>
          <a:xfrm>
            <a:off x="1993013" y="3138126"/>
            <a:ext cx="1235136" cy="1098954"/>
          </a:xfrm>
          <a:prstGeom prst="rect">
            <a:avLst/>
          </a:prstGeom>
          <a:ln w="28575">
            <a:solidFill>
              <a:schemeClr val="accent1"/>
            </a:solidFill>
          </a:ln>
        </p:spPr>
      </p:pic>
      <p:pic>
        <p:nvPicPr>
          <p:cNvPr id="29" name="Picture 28"/>
          <p:cNvPicPr>
            <a:picLocks noChangeAspect="1"/>
          </p:cNvPicPr>
          <p:nvPr/>
        </p:nvPicPr>
        <p:blipFill rotWithShape="1">
          <a:blip r:embed="rId5"/>
          <a:srcRect l="7313" t="26414" r="6737" b="17954"/>
          <a:stretch/>
        </p:blipFill>
        <p:spPr>
          <a:xfrm>
            <a:off x="2506444" y="1844710"/>
            <a:ext cx="1423513" cy="691057"/>
          </a:xfrm>
          <a:prstGeom prst="rect">
            <a:avLst/>
          </a:prstGeom>
          <a:ln w="38100">
            <a:solidFill>
              <a:schemeClr val="accent1"/>
            </a:solidFill>
          </a:ln>
        </p:spPr>
      </p:pic>
    </p:spTree>
    <p:extLst>
      <p:ext uri="{BB962C8B-B14F-4D97-AF65-F5344CB8AC3E}">
        <p14:creationId xmlns:p14="http://schemas.microsoft.com/office/powerpoint/2010/main" val="420287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 calcmode="lin" valueType="num">
                                      <p:cBhvr>
                                        <p:cTn id="9" dur="1000" fill="hold"/>
                                        <p:tgtEl>
                                          <p:spTgt spid="29"/>
                                        </p:tgtEl>
                                        <p:attrNameLst>
                                          <p:attrName>style.rotation</p:attrName>
                                        </p:attrNameLst>
                                      </p:cBhvr>
                                      <p:tavLst>
                                        <p:tav tm="0">
                                          <p:val>
                                            <p:fltVal val="90"/>
                                          </p:val>
                                        </p:tav>
                                        <p:tav tm="100000">
                                          <p:val>
                                            <p:fltVal val="0"/>
                                          </p:val>
                                        </p:tav>
                                      </p:tavLst>
                                    </p:anim>
                                    <p:animEffect transition="in" filter="fade">
                                      <p:cBhvr>
                                        <p:cTn id="10"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389" t="33333" r="35673" b="33137"/>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print">
            <a:extLst>
              <a:ext uri="{28A0092B-C50C-407E-A947-70E740481C1C}">
                <a14:useLocalDpi xmlns:a14="http://schemas.microsoft.com/office/drawing/2010/main" val="0"/>
              </a:ext>
            </a:extLst>
          </a:blip>
          <a:srcRect l="10622" t="19193" r="53615" b="23994"/>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7701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3575713" y="166417"/>
            <a:ext cx="1784703" cy="1093833"/>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4" name="Rectangle 23"/>
          <p:cNvSpPr/>
          <p:nvPr/>
        </p:nvSpPr>
        <p:spPr>
          <a:xfrm>
            <a:off x="1813121" y="2906471"/>
            <a:ext cx="1641023" cy="147781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3" name="Rectangle 22"/>
          <p:cNvSpPr/>
          <p:nvPr/>
        </p:nvSpPr>
        <p:spPr>
          <a:xfrm>
            <a:off x="2368893" y="1617728"/>
            <a:ext cx="1607701" cy="1203320"/>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6" name="Rectangle 25"/>
          <p:cNvSpPr/>
          <p:nvPr/>
        </p:nvSpPr>
        <p:spPr>
          <a:xfrm>
            <a:off x="5287656" y="1748380"/>
            <a:ext cx="1661745" cy="1213338"/>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27" name="Rectangle 26"/>
          <p:cNvSpPr/>
          <p:nvPr/>
        </p:nvSpPr>
        <p:spPr>
          <a:xfrm>
            <a:off x="5645368" y="3249064"/>
            <a:ext cx="1477422" cy="104354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dirty="0"/>
          </a:p>
        </p:txBody>
      </p:sp>
      <p:sp>
        <p:nvSpPr>
          <p:cNvPr id="22" name="Rectangle 21"/>
          <p:cNvSpPr/>
          <p:nvPr/>
        </p:nvSpPr>
        <p:spPr>
          <a:xfrm>
            <a:off x="1156928" y="4797556"/>
            <a:ext cx="1609946" cy="1206831"/>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pic>
        <p:nvPicPr>
          <p:cNvPr id="10" name="Picture 9">
            <a:hlinkClick r:id="rId2" action="ppaction://hlinksldjump"/>
          </p:cNvPr>
          <p:cNvPicPr>
            <a:picLocks noChangeAspect="1"/>
          </p:cNvPicPr>
          <p:nvPr/>
        </p:nvPicPr>
        <p:blipFill>
          <a:blip r:embed="rId3"/>
          <a:stretch>
            <a:fillRect/>
          </a:stretch>
        </p:blipFill>
        <p:spPr>
          <a:xfrm>
            <a:off x="7477093" y="1314712"/>
            <a:ext cx="1391389" cy="1043542"/>
          </a:xfrm>
          <a:prstGeom prst="rect">
            <a:avLst/>
          </a:prstGeom>
        </p:spPr>
      </p:pic>
      <p:pic>
        <p:nvPicPr>
          <p:cNvPr id="11" name="Picture 10">
            <a:hlinkClick r:id="rId2" action="ppaction://hlinksldjump"/>
          </p:cNvPr>
          <p:cNvPicPr>
            <a:picLocks noChangeAspect="1"/>
          </p:cNvPicPr>
          <p:nvPr/>
        </p:nvPicPr>
        <p:blipFill rotWithShape="1">
          <a:blip r:embed="rId4"/>
          <a:srcRect l="22504" t="5134" r="2506" b="5903"/>
          <a:stretch/>
        </p:blipFill>
        <p:spPr>
          <a:xfrm>
            <a:off x="9089108" y="2176853"/>
            <a:ext cx="1235136" cy="1098954"/>
          </a:xfrm>
          <a:prstGeom prst="rect">
            <a:avLst/>
          </a:prstGeom>
          <a:ln w="28575">
            <a:solidFill>
              <a:schemeClr val="accent1"/>
            </a:solidFill>
          </a:ln>
        </p:spPr>
      </p:pic>
      <p:pic>
        <p:nvPicPr>
          <p:cNvPr id="12" name="Picture 11">
            <a:hlinkClick r:id="rId2" action="ppaction://hlinksldjump"/>
          </p:cNvPr>
          <p:cNvPicPr>
            <a:picLocks noChangeAspect="1"/>
          </p:cNvPicPr>
          <p:nvPr/>
        </p:nvPicPr>
        <p:blipFill rotWithShape="1">
          <a:blip r:embed="rId5"/>
          <a:srcRect l="7313" t="26414" r="6737" b="17954"/>
          <a:stretch/>
        </p:blipFill>
        <p:spPr>
          <a:xfrm>
            <a:off x="7497938" y="468952"/>
            <a:ext cx="1423513" cy="691057"/>
          </a:xfrm>
          <a:prstGeom prst="rect">
            <a:avLst/>
          </a:prstGeom>
          <a:ln w="38100">
            <a:solidFill>
              <a:schemeClr val="accent1"/>
            </a:solidFill>
          </a:ln>
        </p:spPr>
      </p:pic>
      <p:pic>
        <p:nvPicPr>
          <p:cNvPr id="13" name="Picture 12"/>
          <p:cNvPicPr>
            <a:picLocks noChangeAspect="1"/>
          </p:cNvPicPr>
          <p:nvPr/>
        </p:nvPicPr>
        <p:blipFill>
          <a:blip r:embed="rId6"/>
          <a:stretch>
            <a:fillRect/>
          </a:stretch>
        </p:blipFill>
        <p:spPr>
          <a:xfrm>
            <a:off x="9112804" y="811961"/>
            <a:ext cx="1294159" cy="970619"/>
          </a:xfrm>
          <a:prstGeom prst="rect">
            <a:avLst/>
          </a:prstGeom>
        </p:spPr>
      </p:pic>
      <p:pic>
        <p:nvPicPr>
          <p:cNvPr id="14" name="Picture 13">
            <a:hlinkClick r:id="rId2" action="ppaction://hlinksldjump"/>
          </p:cNvPr>
          <p:cNvPicPr>
            <a:picLocks noChangeAspect="1"/>
          </p:cNvPicPr>
          <p:nvPr/>
        </p:nvPicPr>
        <p:blipFill rotWithShape="1">
          <a:blip r:embed="rId7"/>
          <a:srcRect l="1575" t="3526" r="518" b="5379"/>
          <a:stretch/>
        </p:blipFill>
        <p:spPr>
          <a:xfrm>
            <a:off x="7457150" y="2782251"/>
            <a:ext cx="1431272" cy="1045057"/>
          </a:xfrm>
          <a:prstGeom prst="rect">
            <a:avLst/>
          </a:prstGeom>
          <a:ln w="28575">
            <a:solidFill>
              <a:schemeClr val="accent1"/>
            </a:solidFill>
          </a:ln>
        </p:spPr>
      </p:pic>
      <p:pic>
        <p:nvPicPr>
          <p:cNvPr id="15" name="Picture 14">
            <a:hlinkClick r:id="rId2" action="ppaction://hlinksldjump"/>
          </p:cNvPr>
          <p:cNvPicPr>
            <a:picLocks noChangeAspect="1"/>
          </p:cNvPicPr>
          <p:nvPr/>
        </p:nvPicPr>
        <p:blipFill rotWithShape="1">
          <a:blip r:embed="rId8"/>
          <a:srcRect l="8660" t="14291" r="13267" b="15815"/>
          <a:stretch/>
        </p:blipFill>
        <p:spPr>
          <a:xfrm>
            <a:off x="5867379" y="413632"/>
            <a:ext cx="1278202" cy="862552"/>
          </a:xfrm>
          <a:prstGeom prst="rect">
            <a:avLst/>
          </a:prstGeom>
          <a:ln w="28575">
            <a:solidFill>
              <a:schemeClr val="accent1"/>
            </a:solidFill>
          </a:ln>
        </p:spPr>
      </p:pic>
      <p:pic>
        <p:nvPicPr>
          <p:cNvPr id="21" name="Picture 20"/>
          <p:cNvPicPr>
            <a:picLocks noChangeAspect="1"/>
          </p:cNvPicPr>
          <p:nvPr/>
        </p:nvPicPr>
        <p:blipFill rotWithShape="1">
          <a:blip r:embed="rId9">
            <a:clrChange>
              <a:clrFrom>
                <a:srgbClr val="FFFFFF"/>
              </a:clrFrom>
              <a:clrTo>
                <a:srgbClr val="FFFFFF">
                  <a:alpha val="0"/>
                </a:srgbClr>
              </a:clrTo>
            </a:clrChange>
          </a:blip>
          <a:srcRect l="9622" t="2599" r="8474"/>
          <a:stretch/>
        </p:blipFill>
        <p:spPr>
          <a:xfrm>
            <a:off x="2864455" y="1353081"/>
            <a:ext cx="3217985" cy="5084411"/>
          </a:xfrm>
          <a:prstGeom prst="rect">
            <a:avLst/>
          </a:prstGeom>
        </p:spPr>
      </p:pic>
      <p:sp>
        <p:nvSpPr>
          <p:cNvPr id="5" name="TextBox 4">
            <a:extLst>
              <a:ext uri="{FF2B5EF4-FFF2-40B4-BE49-F238E27FC236}">
                <a16:creationId xmlns:a16="http://schemas.microsoft.com/office/drawing/2014/main" xmlns="" id="{E655E623-D44F-4B6F-B75F-21F8E22CA54A}"/>
              </a:ext>
            </a:extLst>
          </p:cNvPr>
          <p:cNvSpPr txBox="1"/>
          <p:nvPr/>
        </p:nvSpPr>
        <p:spPr>
          <a:xfrm>
            <a:off x="7518761" y="4098192"/>
            <a:ext cx="3409686"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l-GR" dirty="0"/>
              <a:t>Ας θυμηθούμε ξανά την ιστορία...</a:t>
            </a:r>
          </a:p>
          <a:p>
            <a:pPr algn="ctr"/>
            <a:r>
              <a:rPr lang="el-GR" dirty="0"/>
              <a:t>Τοποθετούμε τις εικόνες με τη σωστή σειρά, από την αρχή μέχρι το τέλος, στα άδεια κουτάκια, όπως δείχνουν τα βέλη. Θα μας βοηθήσει αυτό το καπέλο. «Το καπέλο της Αφήγησης».</a:t>
            </a:r>
          </a:p>
        </p:txBody>
      </p:sp>
      <p:grpSp>
        <p:nvGrpSpPr>
          <p:cNvPr id="2" name="Group 1"/>
          <p:cNvGrpSpPr/>
          <p:nvPr/>
        </p:nvGrpSpPr>
        <p:grpSpPr>
          <a:xfrm>
            <a:off x="3703530" y="1782580"/>
            <a:ext cx="1515649" cy="2510025"/>
            <a:chOff x="2179529" y="1782579"/>
            <a:chExt cx="1515649" cy="2510025"/>
          </a:xfrm>
        </p:grpSpPr>
        <p:cxnSp>
          <p:nvCxnSpPr>
            <p:cNvPr id="3" name="Straight Arrow Connector 2"/>
            <p:cNvCxnSpPr/>
            <p:nvPr/>
          </p:nvCxnSpPr>
          <p:spPr>
            <a:xfrm>
              <a:off x="3294345" y="2906471"/>
              <a:ext cx="400833" cy="11644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179529" y="3056351"/>
              <a:ext cx="388307" cy="123625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743200" y="1782579"/>
              <a:ext cx="209586" cy="94375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056351" y="1954464"/>
              <a:ext cx="150312" cy="52177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 name="Picture 34">
            <a:hlinkClick r:id="rId10" action="ppaction://hlinksldjump"/>
          </p:cNvPr>
          <p:cNvPicPr>
            <a:picLocks noChangeAspect="1"/>
          </p:cNvPicPr>
          <p:nvPr/>
        </p:nvPicPr>
        <p:blipFill rotWithShape="1">
          <a:blip r:embed="rId11" cstate="print">
            <a:extLst>
              <a:ext uri="{28A0092B-C50C-407E-A947-70E740481C1C}">
                <a14:useLocalDpi xmlns:a14="http://schemas.microsoft.com/office/drawing/2010/main" val="0"/>
              </a:ext>
            </a:extLst>
          </a:blip>
          <a:srcRect l="9340" t="19443" r="53173" b="22489"/>
          <a:stretch/>
        </p:blipFill>
        <p:spPr>
          <a:xfrm>
            <a:off x="11078557" y="5347008"/>
            <a:ext cx="689484" cy="782509"/>
          </a:xfrm>
          <a:prstGeom prst="rect">
            <a:avLst/>
          </a:prstGeom>
        </p:spPr>
      </p:pic>
      <p:pic>
        <p:nvPicPr>
          <p:cNvPr id="38" name="Picture 37"/>
          <p:cNvPicPr>
            <a:picLocks noChangeAspect="1"/>
          </p:cNvPicPr>
          <p:nvPr/>
        </p:nvPicPr>
        <p:blipFill>
          <a:blip r:embed="rId3"/>
          <a:stretch>
            <a:fillRect/>
          </a:stretch>
        </p:blipFill>
        <p:spPr>
          <a:xfrm>
            <a:off x="1266206" y="4891205"/>
            <a:ext cx="1391389" cy="1043542"/>
          </a:xfrm>
          <a:prstGeom prst="rect">
            <a:avLst/>
          </a:prstGeom>
        </p:spPr>
      </p:pic>
      <p:pic>
        <p:nvPicPr>
          <p:cNvPr id="28" name="Picture 27">
            <a:hlinkClick r:id="rId12" action="ppaction://hlinksldjump"/>
          </p:cNvPr>
          <p:cNvPicPr>
            <a:picLocks noChangeAspect="1"/>
          </p:cNvPicPr>
          <p:nvPr/>
        </p:nvPicPr>
        <p:blipFill rotWithShape="1">
          <a:blip r:embed="rId4"/>
          <a:srcRect l="22504" t="5134" r="2506" b="5903"/>
          <a:stretch/>
        </p:blipFill>
        <p:spPr>
          <a:xfrm>
            <a:off x="1993013" y="3138126"/>
            <a:ext cx="1235136" cy="1098954"/>
          </a:xfrm>
          <a:prstGeom prst="rect">
            <a:avLst/>
          </a:prstGeom>
          <a:ln w="28575">
            <a:solidFill>
              <a:schemeClr val="accent1"/>
            </a:solidFill>
          </a:ln>
        </p:spPr>
      </p:pic>
      <p:pic>
        <p:nvPicPr>
          <p:cNvPr id="29" name="Picture 28"/>
          <p:cNvPicPr>
            <a:picLocks noChangeAspect="1"/>
          </p:cNvPicPr>
          <p:nvPr/>
        </p:nvPicPr>
        <p:blipFill rotWithShape="1">
          <a:blip r:embed="rId5"/>
          <a:srcRect l="7313" t="26414" r="6737" b="17954"/>
          <a:stretch/>
        </p:blipFill>
        <p:spPr>
          <a:xfrm>
            <a:off x="2506444" y="1844710"/>
            <a:ext cx="1423513" cy="691057"/>
          </a:xfrm>
          <a:prstGeom prst="rect">
            <a:avLst/>
          </a:prstGeom>
          <a:ln w="38100">
            <a:solidFill>
              <a:schemeClr val="accent1"/>
            </a:solidFill>
          </a:ln>
        </p:spPr>
      </p:pic>
      <p:pic>
        <p:nvPicPr>
          <p:cNvPr id="30" name="Picture 29"/>
          <p:cNvPicPr>
            <a:picLocks noChangeAspect="1"/>
          </p:cNvPicPr>
          <p:nvPr/>
        </p:nvPicPr>
        <p:blipFill>
          <a:blip r:embed="rId6"/>
          <a:stretch>
            <a:fillRect/>
          </a:stretch>
        </p:blipFill>
        <p:spPr>
          <a:xfrm>
            <a:off x="3905421" y="232688"/>
            <a:ext cx="1328330" cy="996247"/>
          </a:xfrm>
          <a:prstGeom prst="rect">
            <a:avLst/>
          </a:prstGeom>
        </p:spPr>
      </p:pic>
    </p:spTree>
    <p:extLst>
      <p:ext uri="{BB962C8B-B14F-4D97-AF65-F5344CB8AC3E}">
        <p14:creationId xmlns:p14="http://schemas.microsoft.com/office/powerpoint/2010/main" val="31236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1000" fill="hold"/>
                                        <p:tgtEl>
                                          <p:spTgt spid="30"/>
                                        </p:tgtEl>
                                        <p:attrNameLst>
                                          <p:attrName>ppt_w</p:attrName>
                                        </p:attrNameLst>
                                      </p:cBhvr>
                                      <p:tavLst>
                                        <p:tav tm="0">
                                          <p:val>
                                            <p:fltVal val="0"/>
                                          </p:val>
                                        </p:tav>
                                        <p:tav tm="100000">
                                          <p:val>
                                            <p:strVal val="#ppt_w"/>
                                          </p:val>
                                        </p:tav>
                                      </p:tavLst>
                                    </p:anim>
                                    <p:anim calcmode="lin" valueType="num">
                                      <p:cBhvr>
                                        <p:cTn id="8" dur="1000" fill="hold"/>
                                        <p:tgtEl>
                                          <p:spTgt spid="30"/>
                                        </p:tgtEl>
                                        <p:attrNameLst>
                                          <p:attrName>ppt_h</p:attrName>
                                        </p:attrNameLst>
                                      </p:cBhvr>
                                      <p:tavLst>
                                        <p:tav tm="0">
                                          <p:val>
                                            <p:fltVal val="0"/>
                                          </p:val>
                                        </p:tav>
                                        <p:tav tm="100000">
                                          <p:val>
                                            <p:strVal val="#ppt_h"/>
                                          </p:val>
                                        </p:tav>
                                      </p:tavLst>
                                    </p:anim>
                                    <p:anim calcmode="lin" valueType="num">
                                      <p:cBhvr>
                                        <p:cTn id="9" dur="1000" fill="hold"/>
                                        <p:tgtEl>
                                          <p:spTgt spid="30"/>
                                        </p:tgtEl>
                                        <p:attrNameLst>
                                          <p:attrName>style.rotation</p:attrName>
                                        </p:attrNameLst>
                                      </p:cBhvr>
                                      <p:tavLst>
                                        <p:tav tm="0">
                                          <p:val>
                                            <p:fltVal val="90"/>
                                          </p:val>
                                        </p:tav>
                                        <p:tav tm="100000">
                                          <p:val>
                                            <p:fltVal val="0"/>
                                          </p:val>
                                        </p:tav>
                                      </p:tavLst>
                                    </p:anim>
                                    <p:animEffect transition="in" filter="fade">
                                      <p:cBhvr>
                                        <p:cTn id="10"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6389" t="33333" r="35673" b="33137"/>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print">
            <a:extLst>
              <a:ext uri="{28A0092B-C50C-407E-A947-70E740481C1C}">
                <a14:useLocalDpi xmlns:a14="http://schemas.microsoft.com/office/drawing/2010/main" val="0"/>
              </a:ext>
            </a:extLst>
          </a:blip>
          <a:srcRect l="10622" t="19193" r="53615" b="23994"/>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25462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414</Words>
  <Application>Microsoft Office PowerPoint</Application>
  <PresentationFormat>Widescreen</PresentationFormat>
  <Paragraphs>35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Angie</dc:creator>
  <cp:lastModifiedBy>Angie</cp:lastModifiedBy>
  <cp:revision>11</cp:revision>
  <dcterms:created xsi:type="dcterms:W3CDTF">2020-04-29T05:58:02Z</dcterms:created>
  <dcterms:modified xsi:type="dcterms:W3CDTF">2020-05-15T07:22:45Z</dcterms:modified>
</cp:coreProperties>
</file>